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5" r:id="rId6"/>
    <p:sldId id="272" r:id="rId7"/>
    <p:sldId id="273" r:id="rId8"/>
    <p:sldId id="274" r:id="rId9"/>
    <p:sldId id="268" r:id="rId10"/>
    <p:sldId id="276"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72F2242-8087-42CF-A103-FB7E78777259}">
          <p14:sldIdLst>
            <p14:sldId id="256"/>
            <p14:sldId id="257"/>
            <p14:sldId id="258"/>
            <p14:sldId id="271"/>
            <p14:sldId id="275"/>
            <p14:sldId id="272"/>
            <p14:sldId id="273"/>
            <p14:sldId id="274"/>
            <p14:sldId id="268"/>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B02CF-1BB0-468C-A343-284D3DD026F7}"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lt-LT"/>
        </a:p>
      </dgm:t>
    </dgm:pt>
    <dgm:pt modelId="{ACDE3427-CB65-4824-93FA-4E274E3905FA}">
      <dgm:prSet phldrT="[Text]" custT="1"/>
      <dgm:spPr/>
      <dgm:t>
        <a:bodyPr/>
        <a:lstStyle/>
        <a:p>
          <a:pPr algn="l"/>
          <a:endParaRPr lang="lt-LT" sz="1400" b="1" dirty="0"/>
        </a:p>
        <a:p>
          <a:pPr algn="just"/>
          <a:r>
            <a:rPr lang="lt-LT" sz="1400" b="1" dirty="0">
              <a:solidFill>
                <a:schemeClr val="accent1">
                  <a:lumMod val="50000"/>
                </a:schemeClr>
              </a:solidFill>
            </a:rPr>
            <a:t>1.</a:t>
          </a:r>
          <a:r>
            <a:rPr lang="en-US" sz="1400" b="1" dirty="0">
              <a:solidFill>
                <a:schemeClr val="accent1">
                  <a:lumMod val="50000"/>
                </a:schemeClr>
              </a:solidFill>
            </a:rPr>
            <a:t> </a:t>
          </a:r>
          <a:r>
            <a:rPr lang="lt-LT" sz="1400" b="1" dirty="0">
              <a:solidFill>
                <a:schemeClr val="accent1">
                  <a:lumMod val="50000"/>
                </a:schemeClr>
              </a:solidFill>
            </a:rPr>
            <a:t>Dauguma transporto priemonių gamintojų ir importuotojų nevykdo LR atliekų tvarkymo įstatyme nustatytų pareigų. 2017 metais LR vidaus rinkai patiekta apie 160 tūkst. M1 ir N1 klasės transporto priemonių, iš jų:</a:t>
          </a:r>
        </a:p>
        <a:p>
          <a:pPr algn="just"/>
          <a:r>
            <a:rPr lang="lt-LT" sz="1400" b="1" dirty="0">
              <a:solidFill>
                <a:schemeClr val="accent1">
                  <a:lumMod val="50000"/>
                </a:schemeClr>
              </a:solidFill>
            </a:rPr>
            <a:t>•</a:t>
          </a:r>
          <a:r>
            <a:rPr lang="en-US" sz="1400" b="1" dirty="0">
              <a:solidFill>
                <a:schemeClr val="accent1">
                  <a:lumMod val="50000"/>
                </a:schemeClr>
              </a:solidFill>
            </a:rPr>
            <a:t> </a:t>
          </a:r>
          <a:r>
            <a:rPr lang="lt-LT" sz="1400" b="1" dirty="0">
              <a:solidFill>
                <a:schemeClr val="accent1">
                  <a:lumMod val="50000"/>
                </a:schemeClr>
              </a:solidFill>
            </a:rPr>
            <a:t>pareigas vykdantys transporto priemonių gamintojai ir importuotojai LR vidaus rinkai patiekė apie 69 tūkst. transporto priemonių arba 43 %;</a:t>
          </a:r>
        </a:p>
        <a:p>
          <a:pPr algn="just"/>
          <a:r>
            <a:rPr lang="lt-LT" sz="1400" b="1" dirty="0">
              <a:solidFill>
                <a:schemeClr val="accent1">
                  <a:lumMod val="50000"/>
                </a:schemeClr>
              </a:solidFill>
            </a:rPr>
            <a:t>•</a:t>
          </a:r>
          <a:r>
            <a:rPr lang="en-US" sz="1400" b="1" dirty="0">
              <a:solidFill>
                <a:schemeClr val="accent1">
                  <a:lumMod val="50000"/>
                </a:schemeClr>
              </a:solidFill>
            </a:rPr>
            <a:t> </a:t>
          </a:r>
          <a:r>
            <a:rPr lang="lt-LT" sz="1400" b="1" dirty="0">
              <a:solidFill>
                <a:schemeClr val="accent1">
                  <a:lumMod val="50000"/>
                </a:schemeClr>
              </a:solidFill>
            </a:rPr>
            <a:t>pareigų nevykdantys transporto priemonių gamintojai ir importuotojai LR vidaus rinkai patiekė apie 91 tūkst. transporto priemonių arba 57 %.</a:t>
          </a:r>
        </a:p>
        <a:p>
          <a:pPr algn="l"/>
          <a:endParaRPr lang="lt-LT" sz="1100" dirty="0"/>
        </a:p>
      </dgm:t>
    </dgm:pt>
    <dgm:pt modelId="{EFE9129C-8830-431B-9F8D-DEE714E32CEB}" type="parTrans" cxnId="{36309037-60C9-4B2D-B0F8-B93635DD5EBF}">
      <dgm:prSet/>
      <dgm:spPr/>
      <dgm:t>
        <a:bodyPr/>
        <a:lstStyle/>
        <a:p>
          <a:endParaRPr lang="lt-LT"/>
        </a:p>
      </dgm:t>
    </dgm:pt>
    <dgm:pt modelId="{E0238599-E801-40B0-BAF5-0DB386992E24}" type="sibTrans" cxnId="{36309037-60C9-4B2D-B0F8-B93635DD5EBF}">
      <dgm:prSet/>
      <dgm:spPr/>
      <dgm:t>
        <a:bodyPr/>
        <a:lstStyle/>
        <a:p>
          <a:endParaRPr lang="lt-LT"/>
        </a:p>
      </dgm:t>
    </dgm:pt>
    <dgm:pt modelId="{363441B2-EC7A-4F60-ACCA-32A8E14F63F6}">
      <dgm:prSet phldrT="[Text]" custT="1"/>
      <dgm:spPr/>
      <dgm:t>
        <a:bodyPr/>
        <a:lstStyle/>
        <a:p>
          <a:pPr algn="just"/>
          <a:r>
            <a:rPr lang="lt-LT" sz="1400" b="1" dirty="0">
              <a:solidFill>
                <a:schemeClr val="accent1">
                  <a:lumMod val="50000"/>
                </a:schemeClr>
              </a:solidFill>
            </a:rPr>
            <a:t>3</a:t>
          </a:r>
          <a:r>
            <a:rPr lang="en-US" sz="1400" b="1" dirty="0">
              <a:solidFill>
                <a:schemeClr val="accent1">
                  <a:lumMod val="50000"/>
                </a:schemeClr>
              </a:solidFill>
            </a:rPr>
            <a:t>. D</a:t>
          </a:r>
          <a:r>
            <a:rPr lang="lt-LT" sz="1400" b="1" dirty="0" err="1">
              <a:solidFill>
                <a:schemeClr val="accent1">
                  <a:lumMod val="50000"/>
                </a:schemeClr>
              </a:solidFill>
            </a:rPr>
            <a:t>ėl</a:t>
          </a:r>
          <a:r>
            <a:rPr lang="lt-LT" sz="1400" b="1" dirty="0">
              <a:solidFill>
                <a:schemeClr val="accent1">
                  <a:lumMod val="50000"/>
                </a:schemeClr>
              </a:solidFill>
            </a:rPr>
            <a:t> </a:t>
          </a:r>
          <a:r>
            <a:rPr lang="lt-LT" sz="1400" b="1" dirty="0">
              <a:solidFill>
                <a:srgbClr val="002060"/>
              </a:solidFill>
            </a:rPr>
            <a:t>neteisėto transporto priemonių tiekimo vidaus rinkai valstybė per metus galimai nesurenka mokesčių nuo 256  mln. eurų gautinų pajamų už naudotų automobilių pardavimą.</a:t>
          </a:r>
          <a:endParaRPr lang="lt-LT" sz="1400" b="1" dirty="0">
            <a:solidFill>
              <a:schemeClr val="accent1">
                <a:lumMod val="50000"/>
              </a:schemeClr>
            </a:solidFill>
          </a:endParaRPr>
        </a:p>
      </dgm:t>
    </dgm:pt>
    <dgm:pt modelId="{906D4BE1-E414-48EF-BEE9-FAC63E856FBB}" type="sibTrans" cxnId="{C65DFA49-DAAA-4C09-9F51-E26E4149E5BA}">
      <dgm:prSet/>
      <dgm:spPr/>
      <dgm:t>
        <a:bodyPr/>
        <a:lstStyle/>
        <a:p>
          <a:endParaRPr lang="lt-LT"/>
        </a:p>
      </dgm:t>
    </dgm:pt>
    <dgm:pt modelId="{052B3D98-526D-44B2-BA30-3709593E15B4}" type="parTrans" cxnId="{C65DFA49-DAAA-4C09-9F51-E26E4149E5BA}">
      <dgm:prSet/>
      <dgm:spPr/>
      <dgm:t>
        <a:bodyPr/>
        <a:lstStyle/>
        <a:p>
          <a:endParaRPr lang="lt-LT"/>
        </a:p>
      </dgm:t>
    </dgm:pt>
    <dgm:pt modelId="{C884E4E4-CC3A-4F61-A456-17F283BEB8B5}">
      <dgm:prSet phldrT="[Text]" custT="1"/>
      <dgm:spPr/>
      <dgm:t>
        <a:bodyPr/>
        <a:lstStyle/>
        <a:p>
          <a:pPr algn="just"/>
          <a:r>
            <a:rPr lang="lt-LT" sz="1400" b="1" dirty="0">
              <a:solidFill>
                <a:schemeClr val="accent1">
                  <a:lumMod val="50000"/>
                </a:schemeClr>
              </a:solidFill>
            </a:rPr>
            <a:t>4.</a:t>
          </a:r>
          <a:r>
            <a:rPr lang="en-US" sz="1400" b="1" dirty="0">
              <a:solidFill>
                <a:schemeClr val="accent1">
                  <a:lumMod val="50000"/>
                </a:schemeClr>
              </a:solidFill>
            </a:rPr>
            <a:t> </a:t>
          </a:r>
          <a:r>
            <a:rPr lang="lt-LT" sz="1400" b="1" dirty="0">
              <a:solidFill>
                <a:schemeClr val="accent1">
                  <a:lumMod val="50000"/>
                </a:schemeClr>
              </a:solidFill>
            </a:rPr>
            <a:t>Didžioji dauguma Lietuvoje susidarančių ENTP išardoma neteisėtai. 2017 metais Lietuvoje gali būti apdorota (išardyta) 129 tūkst. M1 ir N1 klasės netinkamų naudoti transporto priemonių, iš jų:</a:t>
          </a:r>
        </a:p>
        <a:p>
          <a:pPr algn="just"/>
          <a:r>
            <a:rPr lang="lt-LT" sz="1400" b="1" dirty="0">
              <a:solidFill>
                <a:schemeClr val="accent1">
                  <a:lumMod val="50000"/>
                </a:schemeClr>
              </a:solidFill>
            </a:rPr>
            <a:t>•</a:t>
          </a:r>
          <a:r>
            <a:rPr lang="en-US" sz="1400" b="1" dirty="0">
              <a:solidFill>
                <a:schemeClr val="accent1">
                  <a:lumMod val="50000"/>
                </a:schemeClr>
              </a:solidFill>
            </a:rPr>
            <a:t> </a:t>
          </a:r>
          <a:r>
            <a:rPr lang="lt-LT" sz="1400" b="1" dirty="0">
              <a:solidFill>
                <a:schemeClr val="accent1">
                  <a:lumMod val="50000"/>
                </a:schemeClr>
              </a:solidFill>
            </a:rPr>
            <a:t>teisėtai apdorotas (išardytas) ENTP  kiekis yra 24 tūkst. arba 18 %;</a:t>
          </a:r>
        </a:p>
        <a:p>
          <a:pPr algn="just"/>
          <a:r>
            <a:rPr lang="lt-LT" sz="1400" b="1" dirty="0">
              <a:solidFill>
                <a:schemeClr val="accent1">
                  <a:lumMod val="50000"/>
                </a:schemeClr>
              </a:solidFill>
            </a:rPr>
            <a:t>•</a:t>
          </a:r>
          <a:r>
            <a:rPr lang="en-US" sz="1400" b="1" dirty="0">
              <a:solidFill>
                <a:schemeClr val="accent1">
                  <a:lumMod val="50000"/>
                </a:schemeClr>
              </a:solidFill>
            </a:rPr>
            <a:t> </a:t>
          </a:r>
          <a:r>
            <a:rPr lang="lt-LT" sz="1400" b="1" dirty="0">
              <a:solidFill>
                <a:schemeClr val="accent1">
                  <a:lumMod val="50000"/>
                </a:schemeClr>
              </a:solidFill>
            </a:rPr>
            <a:t>neteisėtai apdorotas (išardytas) ENTP  kiekis yra 105 tūkst. arba 82 %.</a:t>
          </a:r>
          <a:r>
            <a:rPr lang="en-US" sz="1400" b="1" dirty="0">
              <a:solidFill>
                <a:schemeClr val="accent1">
                  <a:lumMod val="50000"/>
                </a:schemeClr>
              </a:solidFill>
            </a:rPr>
            <a:t> </a:t>
          </a:r>
          <a:endParaRPr lang="lt-LT" sz="1400" b="1" dirty="0">
            <a:solidFill>
              <a:srgbClr val="002060"/>
            </a:solidFill>
          </a:endParaRPr>
        </a:p>
      </dgm:t>
    </dgm:pt>
    <dgm:pt modelId="{A921E58D-554C-4FA3-AF58-92F298423EA8}" type="parTrans" cxnId="{4CC36C8C-2DFE-4B7F-B4EA-4B2577BFBE0E}">
      <dgm:prSet/>
      <dgm:spPr/>
      <dgm:t>
        <a:bodyPr/>
        <a:lstStyle/>
        <a:p>
          <a:endParaRPr lang="lt-LT"/>
        </a:p>
      </dgm:t>
    </dgm:pt>
    <dgm:pt modelId="{4E8377C1-9879-451B-B8C7-9C609D4054EA}" type="sibTrans" cxnId="{4CC36C8C-2DFE-4B7F-B4EA-4B2577BFBE0E}">
      <dgm:prSet/>
      <dgm:spPr/>
      <dgm:t>
        <a:bodyPr/>
        <a:lstStyle/>
        <a:p>
          <a:endParaRPr lang="lt-LT"/>
        </a:p>
      </dgm:t>
    </dgm:pt>
    <dgm:pt modelId="{DEDA1244-4986-4881-86A8-28EFD2BDAA09}">
      <dgm:prSet phldrT="[Text]" custT="1"/>
      <dgm:spPr/>
      <dgm:t>
        <a:bodyPr/>
        <a:lstStyle/>
        <a:p>
          <a:r>
            <a:rPr lang="lt-LT" sz="1400" b="1" dirty="0">
              <a:solidFill>
                <a:srgbClr val="002060"/>
              </a:solidFill>
            </a:rPr>
            <a:t>2. 47 % pirmą kartą 2017 metais Lietuvoje registruotų transporto priemonių buvo registruota pagal pateiktus užsienio transporto priemonių registracijos dokumentus (teisiškai transporto priemonė įsigyjama iš užsienyje registruoto asmens).</a:t>
          </a:r>
          <a:endParaRPr lang="lt-LT" sz="1400" dirty="0">
            <a:solidFill>
              <a:srgbClr val="002060"/>
            </a:solidFill>
          </a:endParaRPr>
        </a:p>
      </dgm:t>
    </dgm:pt>
    <dgm:pt modelId="{2A9546F8-FF94-48EA-9586-2AA08A6E015A}" type="parTrans" cxnId="{1F62F754-838E-4D2B-B938-4812E0112408}">
      <dgm:prSet/>
      <dgm:spPr/>
      <dgm:t>
        <a:bodyPr/>
        <a:lstStyle/>
        <a:p>
          <a:endParaRPr lang="lt-LT"/>
        </a:p>
      </dgm:t>
    </dgm:pt>
    <dgm:pt modelId="{9FDF97F3-B31F-4DE5-9045-705B82F2BC84}" type="sibTrans" cxnId="{1F62F754-838E-4D2B-B938-4812E0112408}">
      <dgm:prSet/>
      <dgm:spPr/>
      <dgm:t>
        <a:bodyPr/>
        <a:lstStyle/>
        <a:p>
          <a:endParaRPr lang="lt-LT"/>
        </a:p>
      </dgm:t>
    </dgm:pt>
    <dgm:pt modelId="{113A144E-6DFF-40D4-A1DF-35DBD65943D1}" type="pres">
      <dgm:prSet presAssocID="{EDBB02CF-1BB0-468C-A343-284D3DD026F7}" presName="linear" presStyleCnt="0">
        <dgm:presLayoutVars>
          <dgm:dir/>
          <dgm:animLvl val="lvl"/>
          <dgm:resizeHandles val="exact"/>
        </dgm:presLayoutVars>
      </dgm:prSet>
      <dgm:spPr/>
    </dgm:pt>
    <dgm:pt modelId="{66FFF681-9F23-4CB5-9F47-536C4FA115CA}" type="pres">
      <dgm:prSet presAssocID="{ACDE3427-CB65-4824-93FA-4E274E3905FA}" presName="parentLin" presStyleCnt="0"/>
      <dgm:spPr/>
    </dgm:pt>
    <dgm:pt modelId="{813182CD-B30B-4AF1-803C-1E00DEDFAE71}" type="pres">
      <dgm:prSet presAssocID="{ACDE3427-CB65-4824-93FA-4E274E3905FA}" presName="parentLeftMargin" presStyleLbl="node1" presStyleIdx="0" presStyleCnt="4"/>
      <dgm:spPr/>
    </dgm:pt>
    <dgm:pt modelId="{B9DE3A6F-C8B4-4176-8656-6CEBB26D575B}" type="pres">
      <dgm:prSet presAssocID="{ACDE3427-CB65-4824-93FA-4E274E3905FA}" presName="parentText" presStyleLbl="node1" presStyleIdx="0" presStyleCnt="4" custScaleX="149414" custScaleY="648229" custLinFactY="-100000" custLinFactNeighborX="-49538" custLinFactNeighborY="-107296">
        <dgm:presLayoutVars>
          <dgm:chMax val="0"/>
          <dgm:bulletEnabled val="1"/>
        </dgm:presLayoutVars>
      </dgm:prSet>
      <dgm:spPr/>
    </dgm:pt>
    <dgm:pt modelId="{8DC35B04-0E0E-4D66-B6A9-25F827E52059}" type="pres">
      <dgm:prSet presAssocID="{ACDE3427-CB65-4824-93FA-4E274E3905FA}" presName="negativeSpace" presStyleCnt="0"/>
      <dgm:spPr/>
    </dgm:pt>
    <dgm:pt modelId="{AC964E6D-A83A-40E6-AF4C-43FDC91DDB91}" type="pres">
      <dgm:prSet presAssocID="{ACDE3427-CB65-4824-93FA-4E274E3905FA}" presName="childText" presStyleLbl="conFgAcc1" presStyleIdx="0" presStyleCnt="4" custLinFactY="-32411" custLinFactNeighborX="-126" custLinFactNeighborY="-100000">
        <dgm:presLayoutVars>
          <dgm:bulletEnabled val="1"/>
        </dgm:presLayoutVars>
      </dgm:prSet>
      <dgm:spPr/>
    </dgm:pt>
    <dgm:pt modelId="{4878E5B4-832D-4A5D-92A1-D57AAA36DF96}" type="pres">
      <dgm:prSet presAssocID="{E0238599-E801-40B0-BAF5-0DB386992E24}" presName="spaceBetweenRectangles" presStyleCnt="0"/>
      <dgm:spPr/>
    </dgm:pt>
    <dgm:pt modelId="{BDC8F73F-EC46-4F5C-8CCF-9E949F854EBF}" type="pres">
      <dgm:prSet presAssocID="{DEDA1244-4986-4881-86A8-28EFD2BDAA09}" presName="parentLin" presStyleCnt="0"/>
      <dgm:spPr/>
    </dgm:pt>
    <dgm:pt modelId="{6F934D1B-4F72-447F-B691-3AFD05D53D66}" type="pres">
      <dgm:prSet presAssocID="{DEDA1244-4986-4881-86A8-28EFD2BDAA09}" presName="parentLeftMargin" presStyleLbl="node1" presStyleIdx="0" presStyleCnt="4" custScaleX="149414" custScaleY="784022" custLinFactY="-298757" custLinFactNeighborX="-94330" custLinFactNeighborY="-300000"/>
      <dgm:spPr/>
    </dgm:pt>
    <dgm:pt modelId="{34357F3F-2FBB-4C00-AB1C-B9BAC0C1F23D}" type="pres">
      <dgm:prSet presAssocID="{DEDA1244-4986-4881-86A8-28EFD2BDAA09}" presName="parentText" presStyleLbl="node1" presStyleIdx="1" presStyleCnt="4" custScaleX="202332" custScaleY="408645" custLinFactNeighborX="-76783" custLinFactNeighborY="-59163">
        <dgm:presLayoutVars>
          <dgm:chMax val="0"/>
          <dgm:bulletEnabled val="1"/>
        </dgm:presLayoutVars>
      </dgm:prSet>
      <dgm:spPr/>
    </dgm:pt>
    <dgm:pt modelId="{5BBDAEEF-600B-4A69-967C-DA4F4008AA51}" type="pres">
      <dgm:prSet presAssocID="{DEDA1244-4986-4881-86A8-28EFD2BDAA09}" presName="negativeSpace" presStyleCnt="0"/>
      <dgm:spPr/>
    </dgm:pt>
    <dgm:pt modelId="{8DE88BAD-E06A-4B63-8A09-9DD7B36A268A}" type="pres">
      <dgm:prSet presAssocID="{DEDA1244-4986-4881-86A8-28EFD2BDAA09}" presName="childText" presStyleLbl="conFgAcc1" presStyleIdx="1" presStyleCnt="4" custLinFactY="13557" custLinFactNeighborX="0" custLinFactNeighborY="100000">
        <dgm:presLayoutVars>
          <dgm:bulletEnabled val="1"/>
        </dgm:presLayoutVars>
      </dgm:prSet>
      <dgm:spPr/>
    </dgm:pt>
    <dgm:pt modelId="{D6B318F9-8E06-4D23-AE70-2A7BDD090130}" type="pres">
      <dgm:prSet presAssocID="{9FDF97F3-B31F-4DE5-9045-705B82F2BC84}" presName="spaceBetweenRectangles" presStyleCnt="0"/>
      <dgm:spPr/>
    </dgm:pt>
    <dgm:pt modelId="{9EAC8C1D-7765-4AFA-B39E-B9E8F83D9BCB}" type="pres">
      <dgm:prSet presAssocID="{363441B2-EC7A-4F60-ACCA-32A8E14F63F6}" presName="parentLin" presStyleCnt="0"/>
      <dgm:spPr/>
    </dgm:pt>
    <dgm:pt modelId="{42953742-DC4B-4E4F-AE88-FBE76CC54473}" type="pres">
      <dgm:prSet presAssocID="{363441B2-EC7A-4F60-ACCA-32A8E14F63F6}" presName="parentLeftMargin" presStyleLbl="node1" presStyleIdx="1" presStyleCnt="4"/>
      <dgm:spPr/>
    </dgm:pt>
    <dgm:pt modelId="{6F68EB36-773E-44F6-8409-6EC864370451}" type="pres">
      <dgm:prSet presAssocID="{363441B2-EC7A-4F60-ACCA-32A8E14F63F6}" presName="parentText" presStyleLbl="node1" presStyleIdx="2" presStyleCnt="4" custScaleX="151444" custScaleY="455024" custLinFactNeighborX="-52274" custLinFactNeighborY="37676">
        <dgm:presLayoutVars>
          <dgm:chMax val="0"/>
          <dgm:bulletEnabled val="1"/>
        </dgm:presLayoutVars>
      </dgm:prSet>
      <dgm:spPr/>
    </dgm:pt>
    <dgm:pt modelId="{0AB72B97-892E-4AB7-A5E8-2020FCC501F2}" type="pres">
      <dgm:prSet presAssocID="{363441B2-EC7A-4F60-ACCA-32A8E14F63F6}" presName="negativeSpace" presStyleCnt="0"/>
      <dgm:spPr/>
    </dgm:pt>
    <dgm:pt modelId="{F09B30D6-CB6C-4F0B-8BAE-59C17F97EA85}" type="pres">
      <dgm:prSet presAssocID="{363441B2-EC7A-4F60-ACCA-32A8E14F63F6}" presName="childText" presStyleLbl="conFgAcc1" presStyleIdx="2" presStyleCnt="4" custLinFactY="87680" custLinFactNeighborX="-817" custLinFactNeighborY="100000">
        <dgm:presLayoutVars>
          <dgm:bulletEnabled val="1"/>
        </dgm:presLayoutVars>
      </dgm:prSet>
      <dgm:spPr/>
    </dgm:pt>
    <dgm:pt modelId="{C029FE86-06F3-4357-B1D7-51E9F43FA4FD}" type="pres">
      <dgm:prSet presAssocID="{906D4BE1-E414-48EF-BEE9-FAC63E856FBB}" presName="spaceBetweenRectangles" presStyleCnt="0"/>
      <dgm:spPr/>
    </dgm:pt>
    <dgm:pt modelId="{3555E43B-E60D-439F-9642-A9BB6B4E2772}" type="pres">
      <dgm:prSet presAssocID="{C884E4E4-CC3A-4F61-A456-17F283BEB8B5}" presName="parentLin" presStyleCnt="0"/>
      <dgm:spPr/>
    </dgm:pt>
    <dgm:pt modelId="{A7A8765E-2E8A-4AEB-998E-172A92ECB54B}" type="pres">
      <dgm:prSet presAssocID="{C884E4E4-CC3A-4F61-A456-17F283BEB8B5}" presName="parentLeftMargin" presStyleLbl="node1" presStyleIdx="2" presStyleCnt="4" custScaleX="142857" custScaleY="261586" custLinFactNeighborX="-49743" custLinFactNeighborY="6217"/>
      <dgm:spPr/>
    </dgm:pt>
    <dgm:pt modelId="{B532EDE4-A1B7-4518-ABCA-79E8580CB9FC}" type="pres">
      <dgm:prSet presAssocID="{C884E4E4-CC3A-4F61-A456-17F283BEB8B5}" presName="parentText" presStyleLbl="node1" presStyleIdx="3" presStyleCnt="4" custScaleX="182298" custScaleY="502042" custLinFactNeighborX="-73194" custLinFactNeighborY="55798">
        <dgm:presLayoutVars>
          <dgm:chMax val="0"/>
          <dgm:bulletEnabled val="1"/>
        </dgm:presLayoutVars>
      </dgm:prSet>
      <dgm:spPr/>
    </dgm:pt>
    <dgm:pt modelId="{D185A344-4A78-4658-A8EF-B2B2512C36EC}" type="pres">
      <dgm:prSet presAssocID="{C884E4E4-CC3A-4F61-A456-17F283BEB8B5}" presName="negativeSpace" presStyleCnt="0"/>
      <dgm:spPr/>
    </dgm:pt>
    <dgm:pt modelId="{A2873EA2-7F01-4D18-88DB-0E4E942F097A}" type="pres">
      <dgm:prSet presAssocID="{C884E4E4-CC3A-4F61-A456-17F283BEB8B5}" presName="childText" presStyleLbl="conFgAcc1" presStyleIdx="3" presStyleCnt="4" custLinFactY="700000" custLinFactNeighborY="765171">
        <dgm:presLayoutVars>
          <dgm:bulletEnabled val="1"/>
        </dgm:presLayoutVars>
      </dgm:prSet>
      <dgm:spPr/>
    </dgm:pt>
  </dgm:ptLst>
  <dgm:cxnLst>
    <dgm:cxn modelId="{0E259430-25D1-43C6-BBDA-96BFED0921F3}" type="presOf" srcId="{ACDE3427-CB65-4824-93FA-4E274E3905FA}" destId="{B9DE3A6F-C8B4-4176-8656-6CEBB26D575B}" srcOrd="1" destOrd="0" presId="urn:microsoft.com/office/officeart/2005/8/layout/list1"/>
    <dgm:cxn modelId="{36309037-60C9-4B2D-B0F8-B93635DD5EBF}" srcId="{EDBB02CF-1BB0-468C-A343-284D3DD026F7}" destId="{ACDE3427-CB65-4824-93FA-4E274E3905FA}" srcOrd="0" destOrd="0" parTransId="{EFE9129C-8830-431B-9F8D-DEE714E32CEB}" sibTransId="{E0238599-E801-40B0-BAF5-0DB386992E24}"/>
    <dgm:cxn modelId="{44791E38-2DB6-416C-A5D7-36A84AF65B79}" type="presOf" srcId="{C884E4E4-CC3A-4F61-A456-17F283BEB8B5}" destId="{A7A8765E-2E8A-4AEB-998E-172A92ECB54B}" srcOrd="0" destOrd="0" presId="urn:microsoft.com/office/officeart/2005/8/layout/list1"/>
    <dgm:cxn modelId="{31CCA440-1EAA-49CA-B875-DE64C50F40A4}" type="presOf" srcId="{DEDA1244-4986-4881-86A8-28EFD2BDAA09}" destId="{6F934D1B-4F72-447F-B691-3AFD05D53D66}" srcOrd="0" destOrd="0" presId="urn:microsoft.com/office/officeart/2005/8/layout/list1"/>
    <dgm:cxn modelId="{B59E9741-57D9-47A1-9D6C-569984C01ACB}" type="presOf" srcId="{363441B2-EC7A-4F60-ACCA-32A8E14F63F6}" destId="{42953742-DC4B-4E4F-AE88-FBE76CC54473}" srcOrd="0" destOrd="0" presId="urn:microsoft.com/office/officeart/2005/8/layout/list1"/>
    <dgm:cxn modelId="{C65DFA49-DAAA-4C09-9F51-E26E4149E5BA}" srcId="{EDBB02CF-1BB0-468C-A343-284D3DD026F7}" destId="{363441B2-EC7A-4F60-ACCA-32A8E14F63F6}" srcOrd="2" destOrd="0" parTransId="{052B3D98-526D-44B2-BA30-3709593E15B4}" sibTransId="{906D4BE1-E414-48EF-BEE9-FAC63E856FBB}"/>
    <dgm:cxn modelId="{1F62F754-838E-4D2B-B938-4812E0112408}" srcId="{EDBB02CF-1BB0-468C-A343-284D3DD026F7}" destId="{DEDA1244-4986-4881-86A8-28EFD2BDAA09}" srcOrd="1" destOrd="0" parTransId="{2A9546F8-FF94-48EA-9586-2AA08A6E015A}" sibTransId="{9FDF97F3-B31F-4DE5-9045-705B82F2BC84}"/>
    <dgm:cxn modelId="{4CC36C8C-2DFE-4B7F-B4EA-4B2577BFBE0E}" srcId="{EDBB02CF-1BB0-468C-A343-284D3DD026F7}" destId="{C884E4E4-CC3A-4F61-A456-17F283BEB8B5}" srcOrd="3" destOrd="0" parTransId="{A921E58D-554C-4FA3-AF58-92F298423EA8}" sibTransId="{4E8377C1-9879-451B-B8C7-9C609D4054EA}"/>
    <dgm:cxn modelId="{FF7FD19B-1210-476B-A645-BE9E265698F2}" type="presOf" srcId="{363441B2-EC7A-4F60-ACCA-32A8E14F63F6}" destId="{6F68EB36-773E-44F6-8409-6EC864370451}" srcOrd="1" destOrd="0" presId="urn:microsoft.com/office/officeart/2005/8/layout/list1"/>
    <dgm:cxn modelId="{72F4DAA9-4C05-4285-9EB5-FA4B4BC52B97}" type="presOf" srcId="{ACDE3427-CB65-4824-93FA-4E274E3905FA}" destId="{813182CD-B30B-4AF1-803C-1E00DEDFAE71}" srcOrd="0" destOrd="0" presId="urn:microsoft.com/office/officeart/2005/8/layout/list1"/>
    <dgm:cxn modelId="{0F7402C0-E1C0-4909-A44E-B2E70D0C3F97}" type="presOf" srcId="{DEDA1244-4986-4881-86A8-28EFD2BDAA09}" destId="{34357F3F-2FBB-4C00-AB1C-B9BAC0C1F23D}" srcOrd="1" destOrd="0" presId="urn:microsoft.com/office/officeart/2005/8/layout/list1"/>
    <dgm:cxn modelId="{833E63C8-3ADC-4AEF-81A2-3D2EFB605F10}" type="presOf" srcId="{EDBB02CF-1BB0-468C-A343-284D3DD026F7}" destId="{113A144E-6DFF-40D4-A1DF-35DBD65943D1}" srcOrd="0" destOrd="0" presId="urn:microsoft.com/office/officeart/2005/8/layout/list1"/>
    <dgm:cxn modelId="{C42814E8-FA4C-4EAE-B405-33C8AC58997C}" type="presOf" srcId="{C884E4E4-CC3A-4F61-A456-17F283BEB8B5}" destId="{B532EDE4-A1B7-4518-ABCA-79E8580CB9FC}" srcOrd="1" destOrd="0" presId="urn:microsoft.com/office/officeart/2005/8/layout/list1"/>
    <dgm:cxn modelId="{A787CB7B-2F98-4BD3-8669-B88C6E017CC9}" type="presParOf" srcId="{113A144E-6DFF-40D4-A1DF-35DBD65943D1}" destId="{66FFF681-9F23-4CB5-9F47-536C4FA115CA}" srcOrd="0" destOrd="0" presId="urn:microsoft.com/office/officeart/2005/8/layout/list1"/>
    <dgm:cxn modelId="{2385FB40-5F0A-4BD4-B6EE-E3B70495A62C}" type="presParOf" srcId="{66FFF681-9F23-4CB5-9F47-536C4FA115CA}" destId="{813182CD-B30B-4AF1-803C-1E00DEDFAE71}" srcOrd="0" destOrd="0" presId="urn:microsoft.com/office/officeart/2005/8/layout/list1"/>
    <dgm:cxn modelId="{50DE39E2-D301-4561-82A2-6FF3C139342B}" type="presParOf" srcId="{66FFF681-9F23-4CB5-9F47-536C4FA115CA}" destId="{B9DE3A6F-C8B4-4176-8656-6CEBB26D575B}" srcOrd="1" destOrd="0" presId="urn:microsoft.com/office/officeart/2005/8/layout/list1"/>
    <dgm:cxn modelId="{8962D43B-F604-4C5A-A9C8-5D77D8EAF6A4}" type="presParOf" srcId="{113A144E-6DFF-40D4-A1DF-35DBD65943D1}" destId="{8DC35B04-0E0E-4D66-B6A9-25F827E52059}" srcOrd="1" destOrd="0" presId="urn:microsoft.com/office/officeart/2005/8/layout/list1"/>
    <dgm:cxn modelId="{4988C245-9ECF-4B98-9043-CD4E426D3AC1}" type="presParOf" srcId="{113A144E-6DFF-40D4-A1DF-35DBD65943D1}" destId="{AC964E6D-A83A-40E6-AF4C-43FDC91DDB91}" srcOrd="2" destOrd="0" presId="urn:microsoft.com/office/officeart/2005/8/layout/list1"/>
    <dgm:cxn modelId="{5DC34B35-41F7-44C5-8E6E-994FC9AE6C6A}" type="presParOf" srcId="{113A144E-6DFF-40D4-A1DF-35DBD65943D1}" destId="{4878E5B4-832D-4A5D-92A1-D57AAA36DF96}" srcOrd="3" destOrd="0" presId="urn:microsoft.com/office/officeart/2005/8/layout/list1"/>
    <dgm:cxn modelId="{BF57D61B-C874-46F7-B63D-230D67FDC01A}" type="presParOf" srcId="{113A144E-6DFF-40D4-A1DF-35DBD65943D1}" destId="{BDC8F73F-EC46-4F5C-8CCF-9E949F854EBF}" srcOrd="4" destOrd="0" presId="urn:microsoft.com/office/officeart/2005/8/layout/list1"/>
    <dgm:cxn modelId="{DF605B8C-5934-40FB-A461-038518D73C52}" type="presParOf" srcId="{BDC8F73F-EC46-4F5C-8CCF-9E949F854EBF}" destId="{6F934D1B-4F72-447F-B691-3AFD05D53D66}" srcOrd="0" destOrd="0" presId="urn:microsoft.com/office/officeart/2005/8/layout/list1"/>
    <dgm:cxn modelId="{CEBA6E06-5A6B-4CDC-93C0-5F2791C18F66}" type="presParOf" srcId="{BDC8F73F-EC46-4F5C-8CCF-9E949F854EBF}" destId="{34357F3F-2FBB-4C00-AB1C-B9BAC0C1F23D}" srcOrd="1" destOrd="0" presId="urn:microsoft.com/office/officeart/2005/8/layout/list1"/>
    <dgm:cxn modelId="{AEFAE506-0BED-4C58-8902-924844E14F6B}" type="presParOf" srcId="{113A144E-6DFF-40D4-A1DF-35DBD65943D1}" destId="{5BBDAEEF-600B-4A69-967C-DA4F4008AA51}" srcOrd="5" destOrd="0" presId="urn:microsoft.com/office/officeart/2005/8/layout/list1"/>
    <dgm:cxn modelId="{B8766D20-B626-4270-BD01-4B19FB82FC99}" type="presParOf" srcId="{113A144E-6DFF-40D4-A1DF-35DBD65943D1}" destId="{8DE88BAD-E06A-4B63-8A09-9DD7B36A268A}" srcOrd="6" destOrd="0" presId="urn:microsoft.com/office/officeart/2005/8/layout/list1"/>
    <dgm:cxn modelId="{CDAF7D10-C41A-46C0-887C-36CC6964FFB8}" type="presParOf" srcId="{113A144E-6DFF-40D4-A1DF-35DBD65943D1}" destId="{D6B318F9-8E06-4D23-AE70-2A7BDD090130}" srcOrd="7" destOrd="0" presId="urn:microsoft.com/office/officeart/2005/8/layout/list1"/>
    <dgm:cxn modelId="{E4A595CC-8610-4A5C-A9F6-B0E2E3CBF003}" type="presParOf" srcId="{113A144E-6DFF-40D4-A1DF-35DBD65943D1}" destId="{9EAC8C1D-7765-4AFA-B39E-B9E8F83D9BCB}" srcOrd="8" destOrd="0" presId="urn:microsoft.com/office/officeart/2005/8/layout/list1"/>
    <dgm:cxn modelId="{D492E959-544F-4947-90F3-B7C2F43FADA7}" type="presParOf" srcId="{9EAC8C1D-7765-4AFA-B39E-B9E8F83D9BCB}" destId="{42953742-DC4B-4E4F-AE88-FBE76CC54473}" srcOrd="0" destOrd="0" presId="urn:microsoft.com/office/officeart/2005/8/layout/list1"/>
    <dgm:cxn modelId="{9A1800E6-C2B7-4478-8577-B0A2D3D9BB36}" type="presParOf" srcId="{9EAC8C1D-7765-4AFA-B39E-B9E8F83D9BCB}" destId="{6F68EB36-773E-44F6-8409-6EC864370451}" srcOrd="1" destOrd="0" presId="urn:microsoft.com/office/officeart/2005/8/layout/list1"/>
    <dgm:cxn modelId="{A64E8A3B-4AA8-48EA-B7E2-648380D009D1}" type="presParOf" srcId="{113A144E-6DFF-40D4-A1DF-35DBD65943D1}" destId="{0AB72B97-892E-4AB7-A5E8-2020FCC501F2}" srcOrd="9" destOrd="0" presId="urn:microsoft.com/office/officeart/2005/8/layout/list1"/>
    <dgm:cxn modelId="{3ADC69E5-9ACA-413D-BD5A-3F5B829C0847}" type="presParOf" srcId="{113A144E-6DFF-40D4-A1DF-35DBD65943D1}" destId="{F09B30D6-CB6C-4F0B-8BAE-59C17F97EA85}" srcOrd="10" destOrd="0" presId="urn:microsoft.com/office/officeart/2005/8/layout/list1"/>
    <dgm:cxn modelId="{4D4F69F7-5434-492E-BFAC-9273936DB0AB}" type="presParOf" srcId="{113A144E-6DFF-40D4-A1DF-35DBD65943D1}" destId="{C029FE86-06F3-4357-B1D7-51E9F43FA4FD}" srcOrd="11" destOrd="0" presId="urn:microsoft.com/office/officeart/2005/8/layout/list1"/>
    <dgm:cxn modelId="{DDB2A231-95F0-4B9F-8504-AFF54C8288FF}" type="presParOf" srcId="{113A144E-6DFF-40D4-A1DF-35DBD65943D1}" destId="{3555E43B-E60D-439F-9642-A9BB6B4E2772}" srcOrd="12" destOrd="0" presId="urn:microsoft.com/office/officeart/2005/8/layout/list1"/>
    <dgm:cxn modelId="{EA8E5F47-75FC-4A1A-987F-62621DE1E275}" type="presParOf" srcId="{3555E43B-E60D-439F-9642-A9BB6B4E2772}" destId="{A7A8765E-2E8A-4AEB-998E-172A92ECB54B}" srcOrd="0" destOrd="0" presId="urn:microsoft.com/office/officeart/2005/8/layout/list1"/>
    <dgm:cxn modelId="{92772006-52A0-4307-95E9-0DB6D7ECE793}" type="presParOf" srcId="{3555E43B-E60D-439F-9642-A9BB6B4E2772}" destId="{B532EDE4-A1B7-4518-ABCA-79E8580CB9FC}" srcOrd="1" destOrd="0" presId="urn:microsoft.com/office/officeart/2005/8/layout/list1"/>
    <dgm:cxn modelId="{21AFD56E-6D59-475B-BD12-01ED2A8E62EF}" type="presParOf" srcId="{113A144E-6DFF-40D4-A1DF-35DBD65943D1}" destId="{D185A344-4A78-4658-A8EF-B2B2512C36EC}" srcOrd="13" destOrd="0" presId="urn:microsoft.com/office/officeart/2005/8/layout/list1"/>
    <dgm:cxn modelId="{9BE81565-A722-4279-A883-2D40C0498237}" type="presParOf" srcId="{113A144E-6DFF-40D4-A1DF-35DBD65943D1}" destId="{A2873EA2-7F01-4D18-88DB-0E4E942F097A}"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B02CF-1BB0-468C-A343-284D3DD026F7}"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lt-LT"/>
        </a:p>
      </dgm:t>
    </dgm:pt>
    <dgm:pt modelId="{ACDE3427-CB65-4824-93FA-4E274E3905FA}">
      <dgm:prSet phldrT="[Text]" custT="1"/>
      <dgm:spPr/>
      <dgm:t>
        <a:bodyPr/>
        <a:lstStyle/>
        <a:p>
          <a:pPr algn="just"/>
          <a:r>
            <a:rPr lang="lt-LT" sz="1600" b="1" dirty="0">
              <a:solidFill>
                <a:schemeClr val="accent1">
                  <a:lumMod val="50000"/>
                </a:schemeClr>
              </a:solidFill>
            </a:rPr>
            <a:t>5.</a:t>
          </a:r>
          <a:r>
            <a:rPr lang="en-US" sz="1600" b="1" dirty="0">
              <a:solidFill>
                <a:schemeClr val="accent1">
                  <a:lumMod val="50000"/>
                </a:schemeClr>
              </a:solidFill>
            </a:rPr>
            <a:t> </a:t>
          </a:r>
          <a:r>
            <a:rPr lang="lt-LT" sz="1600" b="1" dirty="0">
              <a:solidFill>
                <a:schemeClr val="accent1">
                  <a:lumMod val="50000"/>
                </a:schemeClr>
              </a:solidFill>
            </a:rPr>
            <a:t>Dėl neteisėtos ENTP ardymo veiklos šešėlinis verslas per metus galimai gauna apie 23 mln. </a:t>
          </a:r>
          <a:r>
            <a:rPr lang="en-US" sz="1600" b="1" dirty="0">
              <a:solidFill>
                <a:schemeClr val="accent1">
                  <a:lumMod val="50000"/>
                </a:schemeClr>
              </a:solidFill>
            </a:rPr>
            <a:t>EUR </a:t>
          </a:r>
          <a:r>
            <a:rPr lang="lt-LT" sz="1600" b="1" dirty="0">
              <a:solidFill>
                <a:schemeClr val="accent1">
                  <a:lumMod val="50000"/>
                </a:schemeClr>
              </a:solidFill>
            </a:rPr>
            <a:t>neapskaitytų pajamų už priduotas teigiamą rinkos vertę turinčias atliekas ir parduotas pakartotiniam naudojimui tinkamas dalis. Taip pat per metus neapskaitoma apie 10 mln. </a:t>
          </a:r>
          <a:r>
            <a:rPr lang="en-US" sz="1600" b="1" dirty="0">
              <a:solidFill>
                <a:schemeClr val="accent1">
                  <a:lumMod val="50000"/>
                </a:schemeClr>
              </a:solidFill>
            </a:rPr>
            <a:t>EUR </a:t>
          </a:r>
          <a:r>
            <a:rPr lang="lt-LT" sz="1600" b="1" dirty="0">
              <a:solidFill>
                <a:schemeClr val="accent1">
                  <a:lumMod val="50000"/>
                </a:schemeClr>
              </a:solidFill>
            </a:rPr>
            <a:t>gautinų lėšų dėl neigiamą rinkos vertę turinčių atliekų, susidariusių apdorojant ENTP, pridavimo. Iš  viso valstybė per metus galimai nesurenka mokesčių nuo 33 mln. </a:t>
          </a:r>
          <a:r>
            <a:rPr lang="en-US" sz="1600" b="1" dirty="0">
              <a:solidFill>
                <a:schemeClr val="accent1">
                  <a:lumMod val="50000"/>
                </a:schemeClr>
              </a:solidFill>
            </a:rPr>
            <a:t>EUR </a:t>
          </a:r>
          <a:r>
            <a:rPr lang="lt-LT" sz="1600" b="1" dirty="0">
              <a:solidFill>
                <a:schemeClr val="accent1">
                  <a:lumMod val="50000"/>
                </a:schemeClr>
              </a:solidFill>
            </a:rPr>
            <a:t>gautinų pajamų už priduotas atliekas.</a:t>
          </a:r>
          <a:endParaRPr lang="lt-LT" sz="1200" b="1" dirty="0">
            <a:solidFill>
              <a:schemeClr val="accent1">
                <a:lumMod val="50000"/>
              </a:schemeClr>
            </a:solidFill>
          </a:endParaRPr>
        </a:p>
      </dgm:t>
    </dgm:pt>
    <dgm:pt modelId="{EFE9129C-8830-431B-9F8D-DEE714E32CEB}" type="parTrans" cxnId="{36309037-60C9-4B2D-B0F8-B93635DD5EBF}">
      <dgm:prSet/>
      <dgm:spPr/>
      <dgm:t>
        <a:bodyPr/>
        <a:lstStyle/>
        <a:p>
          <a:endParaRPr lang="lt-LT"/>
        </a:p>
      </dgm:t>
    </dgm:pt>
    <dgm:pt modelId="{E0238599-E801-40B0-BAF5-0DB386992E24}" type="sibTrans" cxnId="{36309037-60C9-4B2D-B0F8-B93635DD5EBF}">
      <dgm:prSet/>
      <dgm:spPr/>
      <dgm:t>
        <a:bodyPr/>
        <a:lstStyle/>
        <a:p>
          <a:endParaRPr lang="lt-LT"/>
        </a:p>
      </dgm:t>
    </dgm:pt>
    <dgm:pt modelId="{363441B2-EC7A-4F60-ACCA-32A8E14F63F6}">
      <dgm:prSet phldrT="[Text]" custT="1"/>
      <dgm:spPr/>
      <dgm:t>
        <a:bodyPr/>
        <a:lstStyle/>
        <a:p>
          <a:pPr algn="just"/>
          <a:r>
            <a:rPr lang="lt-LT" sz="1600" b="1" dirty="0">
              <a:solidFill>
                <a:schemeClr val="accent1">
                  <a:lumMod val="50000"/>
                </a:schemeClr>
              </a:solidFill>
            </a:rPr>
            <a:t>6.</a:t>
          </a:r>
          <a:r>
            <a:rPr lang="en-US" sz="1600" b="1" dirty="0">
              <a:solidFill>
                <a:schemeClr val="accent1">
                  <a:lumMod val="50000"/>
                </a:schemeClr>
              </a:solidFill>
            </a:rPr>
            <a:t> </a:t>
          </a:r>
          <a:r>
            <a:rPr lang="lt-LT" sz="1600" b="1" dirty="0">
              <a:solidFill>
                <a:schemeClr val="accent1">
                  <a:lumMod val="50000"/>
                </a:schemeClr>
              </a:solidFill>
            </a:rPr>
            <a:t>Aplinkosauginių ir kitų dokumentų gavimas teisėtai ENTP apdorojimo veiklai pradėti vidutiniškai užtrunka apie 7 </a:t>
          </a:r>
          <a:r>
            <a:rPr lang="lt-LT" sz="1600" b="1" dirty="0" err="1">
              <a:solidFill>
                <a:schemeClr val="accent1">
                  <a:lumMod val="50000"/>
                </a:schemeClr>
              </a:solidFill>
            </a:rPr>
            <a:t>mėn</a:t>
          </a:r>
          <a:r>
            <a:rPr lang="en-US" sz="1600" b="1" dirty="0">
              <a:solidFill>
                <a:schemeClr val="accent1">
                  <a:lumMod val="50000"/>
                </a:schemeClr>
              </a:solidFill>
            </a:rPr>
            <a:t>.</a:t>
          </a:r>
          <a:r>
            <a:rPr lang="lt-LT" sz="1600" b="1" dirty="0">
              <a:solidFill>
                <a:schemeClr val="accent1">
                  <a:lumMod val="50000"/>
                </a:schemeClr>
              </a:solidFill>
            </a:rPr>
            <a:t> ir planuojamos veiklos vykdytojui gali kainuoti apie 35 tūkst. </a:t>
          </a:r>
          <a:r>
            <a:rPr lang="en-US" sz="1600" b="1" dirty="0">
              <a:solidFill>
                <a:schemeClr val="accent1">
                  <a:lumMod val="50000"/>
                </a:schemeClr>
              </a:solidFill>
            </a:rPr>
            <a:t>EUR.</a:t>
          </a:r>
          <a:r>
            <a:rPr lang="lt-LT" sz="1600" b="1" dirty="0">
              <a:solidFill>
                <a:schemeClr val="accent1">
                  <a:lumMod val="50000"/>
                </a:schemeClr>
              </a:solidFill>
            </a:rPr>
            <a:t> Tokia administracinė ir finansinė našta </a:t>
          </a:r>
          <a:r>
            <a:rPr lang="en-US" sz="1600" b="1" dirty="0">
              <a:solidFill>
                <a:schemeClr val="accent1">
                  <a:lumMod val="50000"/>
                </a:schemeClr>
              </a:solidFill>
            </a:rPr>
            <a:t>SVV </a:t>
          </a:r>
          <a:r>
            <a:rPr lang="lt-LT" sz="1600" b="1" dirty="0">
              <a:solidFill>
                <a:schemeClr val="accent1">
                  <a:lumMod val="50000"/>
                </a:schemeClr>
              </a:solidFill>
            </a:rPr>
            <a:t>yra per didėlė ir skatina vykdyti veiklą nelegaliai. </a:t>
          </a:r>
          <a:r>
            <a:rPr lang="en-US" sz="1600" b="1" dirty="0" err="1">
              <a:solidFill>
                <a:schemeClr val="accent1">
                  <a:lumMod val="50000"/>
                </a:schemeClr>
              </a:solidFill>
            </a:rPr>
            <a:t>Apie</a:t>
          </a:r>
          <a:r>
            <a:rPr lang="en-US" sz="1600" b="1" dirty="0">
              <a:solidFill>
                <a:schemeClr val="accent1">
                  <a:lumMod val="50000"/>
                </a:schemeClr>
              </a:solidFill>
            </a:rPr>
            <a:t> 98 proc. k</a:t>
          </a:r>
          <a:r>
            <a:rPr lang="lt-LT" sz="1600" b="1" dirty="0" err="1">
              <a:solidFill>
                <a:schemeClr val="accent1">
                  <a:lumMod val="50000"/>
                </a:schemeClr>
              </a:solidFill>
            </a:rPr>
            <a:t>ontrolė</a:t>
          </a:r>
          <a:r>
            <a:rPr lang="en-US" sz="1600" b="1" dirty="0">
              <a:solidFill>
                <a:schemeClr val="accent1">
                  <a:lumMod val="50000"/>
                </a:schemeClr>
              </a:solidFill>
            </a:rPr>
            <a:t>s</a:t>
          </a:r>
          <a:r>
            <a:rPr lang="lt-LT" sz="1600" b="1" dirty="0">
              <a:solidFill>
                <a:schemeClr val="accent1">
                  <a:lumMod val="50000"/>
                </a:schemeClr>
              </a:solidFill>
            </a:rPr>
            <a:t>, vykdant planinius patikrinimus, nukreipiama į teisėtai veikiantį verslą, tuo tarpu nelegalus  verslas ir toliau veikia šešėlyje.</a:t>
          </a:r>
        </a:p>
      </dgm:t>
    </dgm:pt>
    <dgm:pt modelId="{052B3D98-526D-44B2-BA30-3709593E15B4}" type="parTrans" cxnId="{C65DFA49-DAAA-4C09-9F51-E26E4149E5BA}">
      <dgm:prSet/>
      <dgm:spPr/>
      <dgm:t>
        <a:bodyPr/>
        <a:lstStyle/>
        <a:p>
          <a:endParaRPr lang="lt-LT"/>
        </a:p>
      </dgm:t>
    </dgm:pt>
    <dgm:pt modelId="{906D4BE1-E414-48EF-BEE9-FAC63E856FBB}" type="sibTrans" cxnId="{C65DFA49-DAAA-4C09-9F51-E26E4149E5BA}">
      <dgm:prSet/>
      <dgm:spPr/>
      <dgm:t>
        <a:bodyPr/>
        <a:lstStyle/>
        <a:p>
          <a:endParaRPr lang="lt-LT"/>
        </a:p>
      </dgm:t>
    </dgm:pt>
    <dgm:pt modelId="{6AB90307-5280-49D7-A31E-2506FC2439FF}">
      <dgm:prSet phldrT="[Text]" custT="1"/>
      <dgm:spPr/>
      <dgm:t>
        <a:bodyPr/>
        <a:lstStyle/>
        <a:p>
          <a:r>
            <a:rPr lang="lt-LT" sz="1600" b="1" dirty="0">
              <a:solidFill>
                <a:schemeClr val="accent1">
                  <a:lumMod val="50000"/>
                </a:schemeClr>
              </a:solidFill>
            </a:rPr>
            <a:t>7.</a:t>
          </a:r>
          <a:r>
            <a:rPr lang="en-US" sz="1600" b="1" dirty="0">
              <a:solidFill>
                <a:schemeClr val="accent1">
                  <a:lumMod val="50000"/>
                </a:schemeClr>
              </a:solidFill>
            </a:rPr>
            <a:t> </a:t>
          </a:r>
          <a:r>
            <a:rPr lang="lt-LT" sz="1600" b="1" dirty="0">
              <a:solidFill>
                <a:schemeClr val="accent1">
                  <a:lumMod val="50000"/>
                </a:schemeClr>
              </a:solidFill>
            </a:rPr>
            <a:t>Neteisėtai ENTP ardymą vykdantys asmenys ir aplinkosauginių bei mokestinių prievolių nevykdantys transporto priemonių gamintojai ir importuotojai ne tik iškraipo rinką ir konkurencinę aplinką, bet ir dėl negalėjimo sąžiningai konkuruoti stumia visą sektorių į šešėlį</a:t>
          </a:r>
          <a:r>
            <a:rPr lang="en-US" sz="1600" b="1" dirty="0">
              <a:solidFill>
                <a:schemeClr val="accent1">
                  <a:lumMod val="50000"/>
                </a:schemeClr>
              </a:solidFill>
            </a:rPr>
            <a:t>.</a:t>
          </a:r>
          <a:endParaRPr lang="lt-LT" sz="1600" b="1" dirty="0">
            <a:solidFill>
              <a:schemeClr val="accent1">
                <a:lumMod val="50000"/>
              </a:schemeClr>
            </a:solidFill>
          </a:endParaRPr>
        </a:p>
      </dgm:t>
    </dgm:pt>
    <dgm:pt modelId="{87CD1427-6F7E-4592-9263-C7FC37D7EB38}" type="parTrans" cxnId="{32B9A429-F16C-4F83-BDAF-DF227C5275D0}">
      <dgm:prSet/>
      <dgm:spPr/>
      <dgm:t>
        <a:bodyPr/>
        <a:lstStyle/>
        <a:p>
          <a:endParaRPr lang="lt-LT"/>
        </a:p>
      </dgm:t>
    </dgm:pt>
    <dgm:pt modelId="{8ED411B0-1AB9-4343-A03A-3626CE9209EE}" type="sibTrans" cxnId="{32B9A429-F16C-4F83-BDAF-DF227C5275D0}">
      <dgm:prSet/>
      <dgm:spPr/>
      <dgm:t>
        <a:bodyPr/>
        <a:lstStyle/>
        <a:p>
          <a:endParaRPr lang="lt-LT"/>
        </a:p>
      </dgm:t>
    </dgm:pt>
    <dgm:pt modelId="{BB2479C6-1D91-4793-9B52-FCC76D0A332D}">
      <dgm:prSet custT="1"/>
      <dgm:spPr/>
      <dgm:t>
        <a:bodyPr/>
        <a:lstStyle/>
        <a:p>
          <a:r>
            <a:rPr lang="lt-LT" sz="1600" b="1" dirty="0">
              <a:solidFill>
                <a:schemeClr val="accent1">
                  <a:lumMod val="50000"/>
                </a:schemeClr>
              </a:solidFill>
            </a:rPr>
            <a:t>8.</a:t>
          </a:r>
          <a:r>
            <a:rPr lang="en-US" sz="1600" b="1" dirty="0">
              <a:solidFill>
                <a:schemeClr val="accent1">
                  <a:lumMod val="50000"/>
                </a:schemeClr>
              </a:solidFill>
            </a:rPr>
            <a:t> </a:t>
          </a:r>
          <a:r>
            <a:rPr lang="lt-LT" sz="1600" b="1" dirty="0">
              <a:solidFill>
                <a:schemeClr val="accent1">
                  <a:lumMod val="50000"/>
                </a:schemeClr>
              </a:solidFill>
            </a:rPr>
            <a:t>Dėl LR atliekų tvarkymo įstatyme transporto priemonių gamintojams ir importuotojams nustatytų pareigų nevykdymo ir neteisėto netinkamų naudoti M1 ir N1 klasės automobilių </a:t>
          </a:r>
          <a:r>
            <a:rPr lang="lt-LT" sz="1600" b="1" dirty="0">
              <a:solidFill>
                <a:srgbClr val="002060"/>
              </a:solidFill>
            </a:rPr>
            <a:t>ardymo Lietuva nevykdo </a:t>
          </a:r>
          <a:r>
            <a:rPr lang="lt-LT" sz="1600" b="1" dirty="0">
              <a:solidFill>
                <a:schemeClr val="accent1">
                  <a:lumMod val="50000"/>
                </a:schemeClr>
              </a:solidFill>
            </a:rPr>
            <a:t>Europos Parlamento ir Tarybos Direktyvoje 2000/53/EB dėl ENTP nustatytų pakartotinio naudojimo ir naudojimo bei pakartotinio naudojimo ir perdirbimo užduočių. </a:t>
          </a:r>
        </a:p>
      </dgm:t>
    </dgm:pt>
    <dgm:pt modelId="{3C5A5AFE-70E9-4F84-B85C-EE07BCA44871}" type="parTrans" cxnId="{874D3E44-7497-4248-9FAB-5084B9AA77B0}">
      <dgm:prSet/>
      <dgm:spPr/>
      <dgm:t>
        <a:bodyPr/>
        <a:lstStyle/>
        <a:p>
          <a:endParaRPr lang="lt-LT"/>
        </a:p>
      </dgm:t>
    </dgm:pt>
    <dgm:pt modelId="{12AA18C8-B280-4963-94F7-41BB38FB5751}" type="sibTrans" cxnId="{874D3E44-7497-4248-9FAB-5084B9AA77B0}">
      <dgm:prSet/>
      <dgm:spPr/>
      <dgm:t>
        <a:bodyPr/>
        <a:lstStyle/>
        <a:p>
          <a:endParaRPr lang="lt-LT"/>
        </a:p>
      </dgm:t>
    </dgm:pt>
    <dgm:pt modelId="{113A144E-6DFF-40D4-A1DF-35DBD65943D1}" type="pres">
      <dgm:prSet presAssocID="{EDBB02CF-1BB0-468C-A343-284D3DD026F7}" presName="linear" presStyleCnt="0">
        <dgm:presLayoutVars>
          <dgm:dir/>
          <dgm:animLvl val="lvl"/>
          <dgm:resizeHandles val="exact"/>
        </dgm:presLayoutVars>
      </dgm:prSet>
      <dgm:spPr/>
    </dgm:pt>
    <dgm:pt modelId="{66FFF681-9F23-4CB5-9F47-536C4FA115CA}" type="pres">
      <dgm:prSet presAssocID="{ACDE3427-CB65-4824-93FA-4E274E3905FA}" presName="parentLin" presStyleCnt="0"/>
      <dgm:spPr/>
    </dgm:pt>
    <dgm:pt modelId="{813182CD-B30B-4AF1-803C-1E00DEDFAE71}" type="pres">
      <dgm:prSet presAssocID="{ACDE3427-CB65-4824-93FA-4E274E3905FA}" presName="parentLeftMargin" presStyleLbl="node1" presStyleIdx="0" presStyleCnt="4"/>
      <dgm:spPr/>
    </dgm:pt>
    <dgm:pt modelId="{B9DE3A6F-C8B4-4176-8656-6CEBB26D575B}" type="pres">
      <dgm:prSet presAssocID="{ACDE3427-CB65-4824-93FA-4E274E3905FA}" presName="parentText" presStyleLbl="node1" presStyleIdx="0" presStyleCnt="4" custScaleX="140526" custScaleY="193575">
        <dgm:presLayoutVars>
          <dgm:chMax val="0"/>
          <dgm:bulletEnabled val="1"/>
        </dgm:presLayoutVars>
      </dgm:prSet>
      <dgm:spPr/>
    </dgm:pt>
    <dgm:pt modelId="{8DC35B04-0E0E-4D66-B6A9-25F827E52059}" type="pres">
      <dgm:prSet presAssocID="{ACDE3427-CB65-4824-93FA-4E274E3905FA}" presName="negativeSpace" presStyleCnt="0"/>
      <dgm:spPr/>
    </dgm:pt>
    <dgm:pt modelId="{AC964E6D-A83A-40E6-AF4C-43FDC91DDB91}" type="pres">
      <dgm:prSet presAssocID="{ACDE3427-CB65-4824-93FA-4E274E3905FA}" presName="childText" presStyleLbl="conFgAcc1" presStyleIdx="0" presStyleCnt="4" custScaleX="100000" custLinFactNeighborX="9862">
        <dgm:presLayoutVars>
          <dgm:bulletEnabled val="1"/>
        </dgm:presLayoutVars>
      </dgm:prSet>
      <dgm:spPr/>
    </dgm:pt>
    <dgm:pt modelId="{4878E5B4-832D-4A5D-92A1-D57AAA36DF96}" type="pres">
      <dgm:prSet presAssocID="{E0238599-E801-40B0-BAF5-0DB386992E24}" presName="spaceBetweenRectangles" presStyleCnt="0"/>
      <dgm:spPr/>
    </dgm:pt>
    <dgm:pt modelId="{9EAC8C1D-7765-4AFA-B39E-B9E8F83D9BCB}" type="pres">
      <dgm:prSet presAssocID="{363441B2-EC7A-4F60-ACCA-32A8E14F63F6}" presName="parentLin" presStyleCnt="0"/>
      <dgm:spPr/>
    </dgm:pt>
    <dgm:pt modelId="{42953742-DC4B-4E4F-AE88-FBE76CC54473}" type="pres">
      <dgm:prSet presAssocID="{363441B2-EC7A-4F60-ACCA-32A8E14F63F6}" presName="parentLeftMargin" presStyleLbl="node1" presStyleIdx="0" presStyleCnt="4"/>
      <dgm:spPr/>
    </dgm:pt>
    <dgm:pt modelId="{6F68EB36-773E-44F6-8409-6EC864370451}" type="pres">
      <dgm:prSet presAssocID="{363441B2-EC7A-4F60-ACCA-32A8E14F63F6}" presName="parentText" presStyleLbl="node1" presStyleIdx="1" presStyleCnt="4" custScaleX="142857" custScaleY="184960">
        <dgm:presLayoutVars>
          <dgm:chMax val="0"/>
          <dgm:bulletEnabled val="1"/>
        </dgm:presLayoutVars>
      </dgm:prSet>
      <dgm:spPr/>
    </dgm:pt>
    <dgm:pt modelId="{0AB72B97-892E-4AB7-A5E8-2020FCC501F2}" type="pres">
      <dgm:prSet presAssocID="{363441B2-EC7A-4F60-ACCA-32A8E14F63F6}" presName="negativeSpace" presStyleCnt="0"/>
      <dgm:spPr/>
    </dgm:pt>
    <dgm:pt modelId="{F09B30D6-CB6C-4F0B-8BAE-59C17F97EA85}" type="pres">
      <dgm:prSet presAssocID="{363441B2-EC7A-4F60-ACCA-32A8E14F63F6}" presName="childText" presStyleLbl="conFgAcc1" presStyleIdx="1" presStyleCnt="4">
        <dgm:presLayoutVars>
          <dgm:bulletEnabled val="1"/>
        </dgm:presLayoutVars>
      </dgm:prSet>
      <dgm:spPr/>
    </dgm:pt>
    <dgm:pt modelId="{BE1DA95B-1F8B-47FC-AA13-C1D020C418E0}" type="pres">
      <dgm:prSet presAssocID="{906D4BE1-E414-48EF-BEE9-FAC63E856FBB}" presName="spaceBetweenRectangles" presStyleCnt="0"/>
      <dgm:spPr/>
    </dgm:pt>
    <dgm:pt modelId="{CD46399A-6589-4EF9-93D5-5FD3C3B00989}" type="pres">
      <dgm:prSet presAssocID="{6AB90307-5280-49D7-A31E-2506FC2439FF}" presName="parentLin" presStyleCnt="0"/>
      <dgm:spPr/>
    </dgm:pt>
    <dgm:pt modelId="{0AD91E09-59A8-4BD0-8D8F-9C73E0EE662C}" type="pres">
      <dgm:prSet presAssocID="{6AB90307-5280-49D7-A31E-2506FC2439FF}" presName="parentLeftMargin" presStyleLbl="node1" presStyleIdx="1" presStyleCnt="4"/>
      <dgm:spPr/>
    </dgm:pt>
    <dgm:pt modelId="{B4D5B631-324E-4E52-82C8-B476C76C9A3A}" type="pres">
      <dgm:prSet presAssocID="{6AB90307-5280-49D7-A31E-2506FC2439FF}" presName="parentText" presStyleLbl="node1" presStyleIdx="2" presStyleCnt="4" custScaleX="143764" custScaleY="132561" custLinFactX="4853" custLinFactNeighborX="100000" custLinFactNeighborY="-358">
        <dgm:presLayoutVars>
          <dgm:chMax val="0"/>
          <dgm:bulletEnabled val="1"/>
        </dgm:presLayoutVars>
      </dgm:prSet>
      <dgm:spPr/>
    </dgm:pt>
    <dgm:pt modelId="{CFBBBC8D-269C-43AA-B387-BB3BC162B46D}" type="pres">
      <dgm:prSet presAssocID="{6AB90307-5280-49D7-A31E-2506FC2439FF}" presName="negativeSpace" presStyleCnt="0"/>
      <dgm:spPr/>
    </dgm:pt>
    <dgm:pt modelId="{66D03F22-D119-4D2F-8F4C-7759798DA078}" type="pres">
      <dgm:prSet presAssocID="{6AB90307-5280-49D7-A31E-2506FC2439FF}" presName="childText" presStyleLbl="conFgAcc1" presStyleIdx="2" presStyleCnt="4">
        <dgm:presLayoutVars>
          <dgm:bulletEnabled val="1"/>
        </dgm:presLayoutVars>
      </dgm:prSet>
      <dgm:spPr/>
    </dgm:pt>
    <dgm:pt modelId="{750DF24F-5A62-4E18-A78A-9B565A3092CB}" type="pres">
      <dgm:prSet presAssocID="{8ED411B0-1AB9-4343-A03A-3626CE9209EE}" presName="spaceBetweenRectangles" presStyleCnt="0"/>
      <dgm:spPr/>
    </dgm:pt>
    <dgm:pt modelId="{460B748D-2C78-4955-B50B-33A5D88FAC34}" type="pres">
      <dgm:prSet presAssocID="{BB2479C6-1D91-4793-9B52-FCC76D0A332D}" presName="parentLin" presStyleCnt="0"/>
      <dgm:spPr/>
    </dgm:pt>
    <dgm:pt modelId="{762C3749-7FA2-4C78-9421-BA082A0505C7}" type="pres">
      <dgm:prSet presAssocID="{BB2479C6-1D91-4793-9B52-FCC76D0A332D}" presName="parentLeftMargin" presStyleLbl="node1" presStyleIdx="2" presStyleCnt="4"/>
      <dgm:spPr/>
    </dgm:pt>
    <dgm:pt modelId="{079D6B91-3993-4442-9613-5C317F8DCF59}" type="pres">
      <dgm:prSet presAssocID="{BB2479C6-1D91-4793-9B52-FCC76D0A332D}" presName="parentText" presStyleLbl="node1" presStyleIdx="3" presStyleCnt="4" custScaleX="142857" custScaleY="204083">
        <dgm:presLayoutVars>
          <dgm:chMax val="0"/>
          <dgm:bulletEnabled val="1"/>
        </dgm:presLayoutVars>
      </dgm:prSet>
      <dgm:spPr/>
    </dgm:pt>
    <dgm:pt modelId="{CB9C49A0-2AFD-44F3-A4B2-70AD770EB8E0}" type="pres">
      <dgm:prSet presAssocID="{BB2479C6-1D91-4793-9B52-FCC76D0A332D}" presName="negativeSpace" presStyleCnt="0"/>
      <dgm:spPr/>
    </dgm:pt>
    <dgm:pt modelId="{C337281D-F523-4F68-ADF3-5337306C5AC3}" type="pres">
      <dgm:prSet presAssocID="{BB2479C6-1D91-4793-9B52-FCC76D0A332D}" presName="childText" presStyleLbl="conFgAcc1" presStyleIdx="3" presStyleCnt="4">
        <dgm:presLayoutVars>
          <dgm:bulletEnabled val="1"/>
        </dgm:presLayoutVars>
      </dgm:prSet>
      <dgm:spPr/>
    </dgm:pt>
  </dgm:ptLst>
  <dgm:cxnLst>
    <dgm:cxn modelId="{32B9A429-F16C-4F83-BDAF-DF227C5275D0}" srcId="{EDBB02CF-1BB0-468C-A343-284D3DD026F7}" destId="{6AB90307-5280-49D7-A31E-2506FC2439FF}" srcOrd="2" destOrd="0" parTransId="{87CD1427-6F7E-4592-9263-C7FC37D7EB38}" sibTransId="{8ED411B0-1AB9-4343-A03A-3626CE9209EE}"/>
    <dgm:cxn modelId="{CE99742A-B41F-42DC-B945-5685282B95EA}" type="presOf" srcId="{BB2479C6-1D91-4793-9B52-FCC76D0A332D}" destId="{762C3749-7FA2-4C78-9421-BA082A0505C7}" srcOrd="0" destOrd="0" presId="urn:microsoft.com/office/officeart/2005/8/layout/list1"/>
    <dgm:cxn modelId="{0E259430-25D1-43C6-BBDA-96BFED0921F3}" type="presOf" srcId="{ACDE3427-CB65-4824-93FA-4E274E3905FA}" destId="{B9DE3A6F-C8B4-4176-8656-6CEBB26D575B}" srcOrd="1" destOrd="0" presId="urn:microsoft.com/office/officeart/2005/8/layout/list1"/>
    <dgm:cxn modelId="{36309037-60C9-4B2D-B0F8-B93635DD5EBF}" srcId="{EDBB02CF-1BB0-468C-A343-284D3DD026F7}" destId="{ACDE3427-CB65-4824-93FA-4E274E3905FA}" srcOrd="0" destOrd="0" parTransId="{EFE9129C-8830-431B-9F8D-DEE714E32CEB}" sibTransId="{E0238599-E801-40B0-BAF5-0DB386992E24}"/>
    <dgm:cxn modelId="{0FE09A3E-8C96-4EAE-9C0A-B1CB5C610715}" type="presOf" srcId="{6AB90307-5280-49D7-A31E-2506FC2439FF}" destId="{0AD91E09-59A8-4BD0-8D8F-9C73E0EE662C}" srcOrd="0" destOrd="0" presId="urn:microsoft.com/office/officeart/2005/8/layout/list1"/>
    <dgm:cxn modelId="{B59E9741-57D9-47A1-9D6C-569984C01ACB}" type="presOf" srcId="{363441B2-EC7A-4F60-ACCA-32A8E14F63F6}" destId="{42953742-DC4B-4E4F-AE88-FBE76CC54473}" srcOrd="0" destOrd="0" presId="urn:microsoft.com/office/officeart/2005/8/layout/list1"/>
    <dgm:cxn modelId="{874D3E44-7497-4248-9FAB-5084B9AA77B0}" srcId="{EDBB02CF-1BB0-468C-A343-284D3DD026F7}" destId="{BB2479C6-1D91-4793-9B52-FCC76D0A332D}" srcOrd="3" destOrd="0" parTransId="{3C5A5AFE-70E9-4F84-B85C-EE07BCA44871}" sibTransId="{12AA18C8-B280-4963-94F7-41BB38FB5751}"/>
    <dgm:cxn modelId="{C65DFA49-DAAA-4C09-9F51-E26E4149E5BA}" srcId="{EDBB02CF-1BB0-468C-A343-284D3DD026F7}" destId="{363441B2-EC7A-4F60-ACCA-32A8E14F63F6}" srcOrd="1" destOrd="0" parTransId="{052B3D98-526D-44B2-BA30-3709593E15B4}" sibTransId="{906D4BE1-E414-48EF-BEE9-FAC63E856FBB}"/>
    <dgm:cxn modelId="{FF7FD19B-1210-476B-A645-BE9E265698F2}" type="presOf" srcId="{363441B2-EC7A-4F60-ACCA-32A8E14F63F6}" destId="{6F68EB36-773E-44F6-8409-6EC864370451}" srcOrd="1" destOrd="0" presId="urn:microsoft.com/office/officeart/2005/8/layout/list1"/>
    <dgm:cxn modelId="{72F4DAA9-4C05-4285-9EB5-FA4B4BC52B97}" type="presOf" srcId="{ACDE3427-CB65-4824-93FA-4E274E3905FA}" destId="{813182CD-B30B-4AF1-803C-1E00DEDFAE71}" srcOrd="0" destOrd="0" presId="urn:microsoft.com/office/officeart/2005/8/layout/list1"/>
    <dgm:cxn modelId="{833E63C8-3ADC-4AEF-81A2-3D2EFB605F10}" type="presOf" srcId="{EDBB02CF-1BB0-468C-A343-284D3DD026F7}" destId="{113A144E-6DFF-40D4-A1DF-35DBD65943D1}" srcOrd="0" destOrd="0" presId="urn:microsoft.com/office/officeart/2005/8/layout/list1"/>
    <dgm:cxn modelId="{98EF3BCE-3472-4A4D-86B4-6574445AAF2F}" type="presOf" srcId="{BB2479C6-1D91-4793-9B52-FCC76D0A332D}" destId="{079D6B91-3993-4442-9613-5C317F8DCF59}" srcOrd="1" destOrd="0" presId="urn:microsoft.com/office/officeart/2005/8/layout/list1"/>
    <dgm:cxn modelId="{F0A1BDE0-FBBD-41E2-B476-561AFF95E4B2}" type="presOf" srcId="{6AB90307-5280-49D7-A31E-2506FC2439FF}" destId="{B4D5B631-324E-4E52-82C8-B476C76C9A3A}" srcOrd="1" destOrd="0" presId="urn:microsoft.com/office/officeart/2005/8/layout/list1"/>
    <dgm:cxn modelId="{A787CB7B-2F98-4BD3-8669-B88C6E017CC9}" type="presParOf" srcId="{113A144E-6DFF-40D4-A1DF-35DBD65943D1}" destId="{66FFF681-9F23-4CB5-9F47-536C4FA115CA}" srcOrd="0" destOrd="0" presId="urn:microsoft.com/office/officeart/2005/8/layout/list1"/>
    <dgm:cxn modelId="{2385FB40-5F0A-4BD4-B6EE-E3B70495A62C}" type="presParOf" srcId="{66FFF681-9F23-4CB5-9F47-536C4FA115CA}" destId="{813182CD-B30B-4AF1-803C-1E00DEDFAE71}" srcOrd="0" destOrd="0" presId="urn:microsoft.com/office/officeart/2005/8/layout/list1"/>
    <dgm:cxn modelId="{50DE39E2-D301-4561-82A2-6FF3C139342B}" type="presParOf" srcId="{66FFF681-9F23-4CB5-9F47-536C4FA115CA}" destId="{B9DE3A6F-C8B4-4176-8656-6CEBB26D575B}" srcOrd="1" destOrd="0" presId="urn:microsoft.com/office/officeart/2005/8/layout/list1"/>
    <dgm:cxn modelId="{8962D43B-F604-4C5A-A9C8-5D77D8EAF6A4}" type="presParOf" srcId="{113A144E-6DFF-40D4-A1DF-35DBD65943D1}" destId="{8DC35B04-0E0E-4D66-B6A9-25F827E52059}" srcOrd="1" destOrd="0" presId="urn:microsoft.com/office/officeart/2005/8/layout/list1"/>
    <dgm:cxn modelId="{4988C245-9ECF-4B98-9043-CD4E426D3AC1}" type="presParOf" srcId="{113A144E-6DFF-40D4-A1DF-35DBD65943D1}" destId="{AC964E6D-A83A-40E6-AF4C-43FDC91DDB91}" srcOrd="2" destOrd="0" presId="urn:microsoft.com/office/officeart/2005/8/layout/list1"/>
    <dgm:cxn modelId="{5DC34B35-41F7-44C5-8E6E-994FC9AE6C6A}" type="presParOf" srcId="{113A144E-6DFF-40D4-A1DF-35DBD65943D1}" destId="{4878E5B4-832D-4A5D-92A1-D57AAA36DF96}" srcOrd="3" destOrd="0" presId="urn:microsoft.com/office/officeart/2005/8/layout/list1"/>
    <dgm:cxn modelId="{E4A595CC-8610-4A5C-A9F6-B0E2E3CBF003}" type="presParOf" srcId="{113A144E-6DFF-40D4-A1DF-35DBD65943D1}" destId="{9EAC8C1D-7765-4AFA-B39E-B9E8F83D9BCB}" srcOrd="4" destOrd="0" presId="urn:microsoft.com/office/officeart/2005/8/layout/list1"/>
    <dgm:cxn modelId="{D492E959-544F-4947-90F3-B7C2F43FADA7}" type="presParOf" srcId="{9EAC8C1D-7765-4AFA-B39E-B9E8F83D9BCB}" destId="{42953742-DC4B-4E4F-AE88-FBE76CC54473}" srcOrd="0" destOrd="0" presId="urn:microsoft.com/office/officeart/2005/8/layout/list1"/>
    <dgm:cxn modelId="{9A1800E6-C2B7-4478-8577-B0A2D3D9BB36}" type="presParOf" srcId="{9EAC8C1D-7765-4AFA-B39E-B9E8F83D9BCB}" destId="{6F68EB36-773E-44F6-8409-6EC864370451}" srcOrd="1" destOrd="0" presId="urn:microsoft.com/office/officeart/2005/8/layout/list1"/>
    <dgm:cxn modelId="{A64E8A3B-4AA8-48EA-B7E2-648380D009D1}" type="presParOf" srcId="{113A144E-6DFF-40D4-A1DF-35DBD65943D1}" destId="{0AB72B97-892E-4AB7-A5E8-2020FCC501F2}" srcOrd="5" destOrd="0" presId="urn:microsoft.com/office/officeart/2005/8/layout/list1"/>
    <dgm:cxn modelId="{3ADC69E5-9ACA-413D-BD5A-3F5B829C0847}" type="presParOf" srcId="{113A144E-6DFF-40D4-A1DF-35DBD65943D1}" destId="{F09B30D6-CB6C-4F0B-8BAE-59C17F97EA85}" srcOrd="6" destOrd="0" presId="urn:microsoft.com/office/officeart/2005/8/layout/list1"/>
    <dgm:cxn modelId="{FE615DE2-A8A1-4EC8-BAB3-A4B226187907}" type="presParOf" srcId="{113A144E-6DFF-40D4-A1DF-35DBD65943D1}" destId="{BE1DA95B-1F8B-47FC-AA13-C1D020C418E0}" srcOrd="7" destOrd="0" presId="urn:microsoft.com/office/officeart/2005/8/layout/list1"/>
    <dgm:cxn modelId="{CCE2D607-A8A0-447C-A65D-8A706D607672}" type="presParOf" srcId="{113A144E-6DFF-40D4-A1DF-35DBD65943D1}" destId="{CD46399A-6589-4EF9-93D5-5FD3C3B00989}" srcOrd="8" destOrd="0" presId="urn:microsoft.com/office/officeart/2005/8/layout/list1"/>
    <dgm:cxn modelId="{2FB9B9FC-6577-43BC-9BAE-6E3DAEAD5433}" type="presParOf" srcId="{CD46399A-6589-4EF9-93D5-5FD3C3B00989}" destId="{0AD91E09-59A8-4BD0-8D8F-9C73E0EE662C}" srcOrd="0" destOrd="0" presId="urn:microsoft.com/office/officeart/2005/8/layout/list1"/>
    <dgm:cxn modelId="{437E6315-80F7-43C4-BD75-CE66572A7802}" type="presParOf" srcId="{CD46399A-6589-4EF9-93D5-5FD3C3B00989}" destId="{B4D5B631-324E-4E52-82C8-B476C76C9A3A}" srcOrd="1" destOrd="0" presId="urn:microsoft.com/office/officeart/2005/8/layout/list1"/>
    <dgm:cxn modelId="{7DA00973-87A9-49ED-9092-09DFB66899D8}" type="presParOf" srcId="{113A144E-6DFF-40D4-A1DF-35DBD65943D1}" destId="{CFBBBC8D-269C-43AA-B387-BB3BC162B46D}" srcOrd="9" destOrd="0" presId="urn:microsoft.com/office/officeart/2005/8/layout/list1"/>
    <dgm:cxn modelId="{982D63C1-6046-4842-BDCD-75797064E2F9}" type="presParOf" srcId="{113A144E-6DFF-40D4-A1DF-35DBD65943D1}" destId="{66D03F22-D119-4D2F-8F4C-7759798DA078}" srcOrd="10" destOrd="0" presId="urn:microsoft.com/office/officeart/2005/8/layout/list1"/>
    <dgm:cxn modelId="{9A4FF20C-9BED-475E-AFFD-1764DADF3BB6}" type="presParOf" srcId="{113A144E-6DFF-40D4-A1DF-35DBD65943D1}" destId="{750DF24F-5A62-4E18-A78A-9B565A3092CB}" srcOrd="11" destOrd="0" presId="urn:microsoft.com/office/officeart/2005/8/layout/list1"/>
    <dgm:cxn modelId="{895E1AE2-B761-4808-B534-9830A26CFE66}" type="presParOf" srcId="{113A144E-6DFF-40D4-A1DF-35DBD65943D1}" destId="{460B748D-2C78-4955-B50B-33A5D88FAC34}" srcOrd="12" destOrd="0" presId="urn:microsoft.com/office/officeart/2005/8/layout/list1"/>
    <dgm:cxn modelId="{B2A8513F-E0CB-40D4-9A9A-312BCF5DD5E4}" type="presParOf" srcId="{460B748D-2C78-4955-B50B-33A5D88FAC34}" destId="{762C3749-7FA2-4C78-9421-BA082A0505C7}" srcOrd="0" destOrd="0" presId="urn:microsoft.com/office/officeart/2005/8/layout/list1"/>
    <dgm:cxn modelId="{7EE8B816-D2D9-4EDC-BE97-72FA603F0EF9}" type="presParOf" srcId="{460B748D-2C78-4955-B50B-33A5D88FAC34}" destId="{079D6B91-3993-4442-9613-5C317F8DCF59}" srcOrd="1" destOrd="0" presId="urn:microsoft.com/office/officeart/2005/8/layout/list1"/>
    <dgm:cxn modelId="{CF36A9A5-DF66-4947-99E1-DF0C5ADDEADA}" type="presParOf" srcId="{113A144E-6DFF-40D4-A1DF-35DBD65943D1}" destId="{CB9C49A0-2AFD-44F3-A4B2-70AD770EB8E0}" srcOrd="13" destOrd="0" presId="urn:microsoft.com/office/officeart/2005/8/layout/list1"/>
    <dgm:cxn modelId="{0A674D5D-7E2D-44C7-A0D9-5517B564FBDB}" type="presParOf" srcId="{113A144E-6DFF-40D4-A1DF-35DBD65943D1}" destId="{C337281D-F523-4F68-ADF3-5337306C5AC3}"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DA0FC-8DB1-4A61-8A22-CF8A09987A6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t-LT"/>
        </a:p>
      </dgm:t>
    </dgm:pt>
    <dgm:pt modelId="{794F89B0-72C9-4430-BC2D-867213A901A1}">
      <dgm:prSet phldrT="[Text]" custT="1"/>
      <dgm:spPr/>
      <dgm:t>
        <a:bodyPr/>
        <a:lstStyle/>
        <a:p>
          <a:pPr algn="just">
            <a:buFont typeface="+mj-lt"/>
            <a:buAutoNum type="arabicPeriod"/>
          </a:pPr>
          <a:r>
            <a:rPr lang="lt-LT" sz="1600" b="1" dirty="0">
              <a:solidFill>
                <a:schemeClr val="accent1">
                  <a:lumMod val="50000"/>
                </a:schemeClr>
              </a:solidFill>
            </a:rPr>
            <a:t>Teisės aktuose numatyti</a:t>
          </a:r>
          <a:r>
            <a:rPr lang="en-US" sz="1600" b="1" dirty="0">
              <a:solidFill>
                <a:schemeClr val="accent1">
                  <a:lumMod val="50000"/>
                </a:schemeClr>
              </a:solidFill>
            </a:rPr>
            <a:t>, </a:t>
          </a:r>
          <a:r>
            <a:rPr lang="en-US" sz="1600" b="1" dirty="0" err="1">
              <a:solidFill>
                <a:schemeClr val="accent1">
                  <a:lumMod val="50000"/>
                </a:schemeClr>
              </a:solidFill>
            </a:rPr>
            <a:t>kad</a:t>
          </a:r>
          <a:r>
            <a:rPr lang="en-US" sz="1600" b="1" dirty="0">
              <a:solidFill>
                <a:schemeClr val="accent1">
                  <a:lumMod val="50000"/>
                </a:schemeClr>
              </a:solidFill>
            </a:rPr>
            <a:t> </a:t>
          </a:r>
          <a:r>
            <a:rPr lang="lt-LT" sz="1600" b="1" dirty="0">
              <a:solidFill>
                <a:schemeClr val="accent1">
                  <a:lumMod val="50000"/>
                </a:schemeClr>
              </a:solidFill>
            </a:rPr>
            <a:t>pareigų nevykdantiems transporto priemonių gamintojams ir importuotojams</a:t>
          </a:r>
          <a:r>
            <a:rPr lang="en-US" sz="1600" b="1" dirty="0">
              <a:solidFill>
                <a:schemeClr val="accent1">
                  <a:lumMod val="50000"/>
                </a:schemeClr>
              </a:solidFill>
            </a:rPr>
            <a:t> b</a:t>
          </a:r>
          <a:r>
            <a:rPr lang="lt-LT" sz="1600" b="1" dirty="0" err="1">
              <a:solidFill>
                <a:schemeClr val="accent1">
                  <a:lumMod val="50000"/>
                </a:schemeClr>
              </a:solidFill>
            </a:rPr>
            <a:t>ūtų</a:t>
          </a:r>
          <a:r>
            <a:rPr lang="lt-LT" sz="1600" b="1" dirty="0">
              <a:solidFill>
                <a:schemeClr val="accent1">
                  <a:lumMod val="50000"/>
                </a:schemeClr>
              </a:solidFill>
            </a:rPr>
            <a:t> taikoma ekonominė sankcija, kuri būtų žymiai didesnė nei būtų kainavęs gamintojams ir importuotojams nustatytų pareigų vykdymas. Ekonominių sankcijų taikymo metu gautos lėšos galėtų būti apskaitomos Atliekų tvarkymo programoje ir panaudojamos kontrolės stiprinimui ar kitiems tikslams.</a:t>
          </a:r>
        </a:p>
      </dgm:t>
    </dgm:pt>
    <dgm:pt modelId="{BE0935DF-5B29-4356-A9D1-7B870F5A1CF3}" type="parTrans" cxnId="{E91D28F4-A2A1-4C66-87C3-2E75AFDB266C}">
      <dgm:prSet/>
      <dgm:spPr/>
      <dgm:t>
        <a:bodyPr/>
        <a:lstStyle/>
        <a:p>
          <a:endParaRPr lang="lt-LT"/>
        </a:p>
      </dgm:t>
    </dgm:pt>
    <dgm:pt modelId="{5BBD6FC4-56D3-49F4-A489-27EFD02BC2C7}" type="sibTrans" cxnId="{E91D28F4-A2A1-4C66-87C3-2E75AFDB266C}">
      <dgm:prSet/>
      <dgm:spPr/>
      <dgm:t>
        <a:bodyPr/>
        <a:lstStyle/>
        <a:p>
          <a:endParaRPr lang="lt-LT"/>
        </a:p>
      </dgm:t>
    </dgm:pt>
    <dgm:pt modelId="{81840ACE-C3C1-47C3-A63E-956EC01CCA65}">
      <dgm:prSet phldrT="[Text]" custT="1"/>
      <dgm:spPr/>
      <dgm:t>
        <a:bodyPr/>
        <a:lstStyle/>
        <a:p>
          <a:pPr algn="just">
            <a:buFont typeface="+mj-lt"/>
            <a:buAutoNum type="arabicPeriod"/>
          </a:pPr>
          <a:r>
            <a:rPr lang="lt-LT" sz="1600" b="1" dirty="0">
              <a:solidFill>
                <a:schemeClr val="accent1">
                  <a:lumMod val="50000"/>
                </a:schemeClr>
              </a:solidFill>
            </a:rPr>
            <a:t>Teisės aktuose numatyti draudimą Transporto priemonių registre pirmą kartą registruoti transporto priemonę įsigytą iš gamintojo ir importuotojo, kuris neregistruotas Vieningoje gaminių ir pakuočių apskaitos informacinėje sistemoje (toliau ir – GPAIS) ir nedalyvauja ENTP tvarkymo sistemoje. </a:t>
          </a:r>
        </a:p>
      </dgm:t>
    </dgm:pt>
    <dgm:pt modelId="{6C24C202-0984-4552-8976-5FD7A772DEA1}" type="parTrans" cxnId="{99477144-5A6D-45CF-8E4D-FEE68B03BE37}">
      <dgm:prSet/>
      <dgm:spPr/>
      <dgm:t>
        <a:bodyPr/>
        <a:lstStyle/>
        <a:p>
          <a:endParaRPr lang="lt-LT"/>
        </a:p>
      </dgm:t>
    </dgm:pt>
    <dgm:pt modelId="{6CEB80EE-CC76-44C7-88DA-0CCFB10F4187}" type="sibTrans" cxnId="{99477144-5A6D-45CF-8E4D-FEE68B03BE37}">
      <dgm:prSet/>
      <dgm:spPr/>
      <dgm:t>
        <a:bodyPr/>
        <a:lstStyle/>
        <a:p>
          <a:endParaRPr lang="lt-LT"/>
        </a:p>
      </dgm:t>
    </dgm:pt>
    <dgm:pt modelId="{552B2B83-92CC-41F6-9227-B335D39586C3}">
      <dgm:prSet phldrT="[Text]" custT="1"/>
      <dgm:spPr/>
      <dgm:t>
        <a:bodyPr/>
        <a:lstStyle/>
        <a:p>
          <a:pPr algn="just">
            <a:buFont typeface="+mj-lt"/>
            <a:buAutoNum type="arabicPeriod"/>
          </a:pPr>
          <a:r>
            <a:rPr lang="lt-LT" sz="1600" b="1" dirty="0">
              <a:solidFill>
                <a:schemeClr val="accent1">
                  <a:lumMod val="50000"/>
                </a:schemeClr>
              </a:solidFill>
            </a:rPr>
            <a:t>Numatyti, kad </a:t>
          </a:r>
          <a:r>
            <a:rPr lang="lt-LT" sz="1600" b="1" dirty="0">
              <a:solidFill>
                <a:srgbClr val="002060"/>
              </a:solidFill>
            </a:rPr>
            <a:t>Transporto priemonių registro valdytojas kauptų, sistemintų ir kasmet kontroliuojančiai institucijai perduotų duomenis apie pirmą kartą Lietuvoje registruojamų transporto priemonių pardavėjus ir jų LR vidaus rinkai patiektą transporto priemonių kiekį.  </a:t>
          </a:r>
        </a:p>
      </dgm:t>
    </dgm:pt>
    <dgm:pt modelId="{42C8B58B-902D-462C-81CF-1E9A246C42C0}" type="parTrans" cxnId="{922F69A8-210B-4219-81F2-AEA78AD05506}">
      <dgm:prSet/>
      <dgm:spPr/>
      <dgm:t>
        <a:bodyPr/>
        <a:lstStyle/>
        <a:p>
          <a:endParaRPr lang="lt-LT"/>
        </a:p>
      </dgm:t>
    </dgm:pt>
    <dgm:pt modelId="{86BC8128-DEE9-41DA-B8BF-A3FCFAF96548}" type="sibTrans" cxnId="{922F69A8-210B-4219-81F2-AEA78AD05506}">
      <dgm:prSet/>
      <dgm:spPr/>
      <dgm:t>
        <a:bodyPr/>
        <a:lstStyle/>
        <a:p>
          <a:endParaRPr lang="lt-LT"/>
        </a:p>
      </dgm:t>
    </dgm:pt>
    <dgm:pt modelId="{41E56AD0-FA3C-48AB-B5DF-8AB3336501DD}" type="pres">
      <dgm:prSet presAssocID="{5E8DA0FC-8DB1-4A61-8A22-CF8A09987A6C}" presName="Name0" presStyleCnt="0">
        <dgm:presLayoutVars>
          <dgm:chMax val="7"/>
          <dgm:chPref val="7"/>
          <dgm:dir/>
        </dgm:presLayoutVars>
      </dgm:prSet>
      <dgm:spPr/>
    </dgm:pt>
    <dgm:pt modelId="{7F5ED59A-4354-460E-822A-4EBFB659A0FF}" type="pres">
      <dgm:prSet presAssocID="{5E8DA0FC-8DB1-4A61-8A22-CF8A09987A6C}" presName="Name1" presStyleCnt="0"/>
      <dgm:spPr/>
    </dgm:pt>
    <dgm:pt modelId="{1CD8B241-594E-4DEA-87C2-5313F4FAB8DD}" type="pres">
      <dgm:prSet presAssocID="{5E8DA0FC-8DB1-4A61-8A22-CF8A09987A6C}" presName="cycle" presStyleCnt="0"/>
      <dgm:spPr/>
    </dgm:pt>
    <dgm:pt modelId="{D2D2D229-80FF-46F8-A99A-1830D0EBE30D}" type="pres">
      <dgm:prSet presAssocID="{5E8DA0FC-8DB1-4A61-8A22-CF8A09987A6C}" presName="srcNode" presStyleLbl="node1" presStyleIdx="0" presStyleCnt="3"/>
      <dgm:spPr/>
    </dgm:pt>
    <dgm:pt modelId="{7A866600-D734-45CC-9462-B0B8530BC2BA}" type="pres">
      <dgm:prSet presAssocID="{5E8DA0FC-8DB1-4A61-8A22-CF8A09987A6C}" presName="conn" presStyleLbl="parChTrans1D2" presStyleIdx="0" presStyleCnt="1"/>
      <dgm:spPr/>
    </dgm:pt>
    <dgm:pt modelId="{23053CE8-4BE9-43E1-8B22-FA55D672C357}" type="pres">
      <dgm:prSet presAssocID="{5E8DA0FC-8DB1-4A61-8A22-CF8A09987A6C}" presName="extraNode" presStyleLbl="node1" presStyleIdx="0" presStyleCnt="3"/>
      <dgm:spPr/>
    </dgm:pt>
    <dgm:pt modelId="{4FE1DB94-F1B6-4E7C-B99F-F7A467B747C8}" type="pres">
      <dgm:prSet presAssocID="{5E8DA0FC-8DB1-4A61-8A22-CF8A09987A6C}" presName="dstNode" presStyleLbl="node1" presStyleIdx="0" presStyleCnt="3"/>
      <dgm:spPr/>
    </dgm:pt>
    <dgm:pt modelId="{CDB084CB-D76A-484B-A3DC-16E859038F0A}" type="pres">
      <dgm:prSet presAssocID="{794F89B0-72C9-4430-BC2D-867213A901A1}" presName="text_1" presStyleLbl="node1" presStyleIdx="0" presStyleCnt="3" custScaleY="102692">
        <dgm:presLayoutVars>
          <dgm:bulletEnabled val="1"/>
        </dgm:presLayoutVars>
      </dgm:prSet>
      <dgm:spPr/>
    </dgm:pt>
    <dgm:pt modelId="{679C111E-A63E-432B-9FDD-E11724E51649}" type="pres">
      <dgm:prSet presAssocID="{794F89B0-72C9-4430-BC2D-867213A901A1}" presName="accent_1" presStyleCnt="0"/>
      <dgm:spPr/>
    </dgm:pt>
    <dgm:pt modelId="{6E5D3B9D-FAFC-499E-A2D5-10636357E0F1}" type="pres">
      <dgm:prSet presAssocID="{794F89B0-72C9-4430-BC2D-867213A901A1}" presName="accentRepeatNode" presStyleLbl="solidFgAcc1" presStyleIdx="0" presStyleCnt="3"/>
      <dgm:spPr/>
    </dgm:pt>
    <dgm:pt modelId="{8D8D4723-80D5-40E8-A20E-26B41F75FA30}" type="pres">
      <dgm:prSet presAssocID="{81840ACE-C3C1-47C3-A63E-956EC01CCA65}" presName="text_2" presStyleLbl="node1" presStyleIdx="1" presStyleCnt="3" custScaleY="102203" custLinFactNeighborX="-978" custLinFactNeighborY="-6522">
        <dgm:presLayoutVars>
          <dgm:bulletEnabled val="1"/>
        </dgm:presLayoutVars>
      </dgm:prSet>
      <dgm:spPr/>
    </dgm:pt>
    <dgm:pt modelId="{65FFB9EC-0E95-470B-B4BB-4B105E71C80F}" type="pres">
      <dgm:prSet presAssocID="{81840ACE-C3C1-47C3-A63E-956EC01CCA65}" presName="accent_2" presStyleCnt="0"/>
      <dgm:spPr/>
    </dgm:pt>
    <dgm:pt modelId="{55CB0E93-C91C-4A89-85FA-D8AA67973DDE}" type="pres">
      <dgm:prSet presAssocID="{81840ACE-C3C1-47C3-A63E-956EC01CCA65}" presName="accentRepeatNode" presStyleLbl="solidFgAcc1" presStyleIdx="1" presStyleCnt="3"/>
      <dgm:spPr/>
    </dgm:pt>
    <dgm:pt modelId="{F8FF39F4-8081-422E-921F-9644A35B51BB}" type="pres">
      <dgm:prSet presAssocID="{552B2B83-92CC-41F6-9227-B335D39586C3}" presName="text_3" presStyleLbl="node1" presStyleIdx="2" presStyleCnt="3" custScaleY="89126">
        <dgm:presLayoutVars>
          <dgm:bulletEnabled val="1"/>
        </dgm:presLayoutVars>
      </dgm:prSet>
      <dgm:spPr/>
    </dgm:pt>
    <dgm:pt modelId="{F5D00899-C936-42A9-A607-B74C8DC57D85}" type="pres">
      <dgm:prSet presAssocID="{552B2B83-92CC-41F6-9227-B335D39586C3}" presName="accent_3" presStyleCnt="0"/>
      <dgm:spPr/>
    </dgm:pt>
    <dgm:pt modelId="{67A1059F-8030-47B8-88B0-808A5413D3A7}" type="pres">
      <dgm:prSet presAssocID="{552B2B83-92CC-41F6-9227-B335D39586C3}" presName="accentRepeatNode" presStyleLbl="solidFgAcc1" presStyleIdx="2" presStyleCnt="3"/>
      <dgm:spPr/>
    </dgm:pt>
  </dgm:ptLst>
  <dgm:cxnLst>
    <dgm:cxn modelId="{AD9A121C-EF1B-4602-95A1-D19FE64AC6F0}" type="presOf" srcId="{5BBD6FC4-56D3-49F4-A489-27EFD02BC2C7}" destId="{7A866600-D734-45CC-9462-B0B8530BC2BA}" srcOrd="0" destOrd="0" presId="urn:microsoft.com/office/officeart/2008/layout/VerticalCurvedList"/>
    <dgm:cxn modelId="{99477144-5A6D-45CF-8E4D-FEE68B03BE37}" srcId="{5E8DA0FC-8DB1-4A61-8A22-CF8A09987A6C}" destId="{81840ACE-C3C1-47C3-A63E-956EC01CCA65}" srcOrd="1" destOrd="0" parTransId="{6C24C202-0984-4552-8976-5FD7A772DEA1}" sibTransId="{6CEB80EE-CC76-44C7-88DA-0CCFB10F4187}"/>
    <dgm:cxn modelId="{47A9968A-57F3-4BF6-AF01-37FB348749C8}" type="presOf" srcId="{794F89B0-72C9-4430-BC2D-867213A901A1}" destId="{CDB084CB-D76A-484B-A3DC-16E859038F0A}" srcOrd="0" destOrd="0" presId="urn:microsoft.com/office/officeart/2008/layout/VerticalCurvedList"/>
    <dgm:cxn modelId="{8EAC479C-628C-4395-AA21-F9103EC6E66D}" type="presOf" srcId="{552B2B83-92CC-41F6-9227-B335D39586C3}" destId="{F8FF39F4-8081-422E-921F-9644A35B51BB}" srcOrd="0" destOrd="0" presId="urn:microsoft.com/office/officeart/2008/layout/VerticalCurvedList"/>
    <dgm:cxn modelId="{F07B329F-1413-4FE2-AAE2-C8445C1CA9E8}" type="presOf" srcId="{5E8DA0FC-8DB1-4A61-8A22-CF8A09987A6C}" destId="{41E56AD0-FA3C-48AB-B5DF-8AB3336501DD}" srcOrd="0" destOrd="0" presId="urn:microsoft.com/office/officeart/2008/layout/VerticalCurvedList"/>
    <dgm:cxn modelId="{922F69A8-210B-4219-81F2-AEA78AD05506}" srcId="{5E8DA0FC-8DB1-4A61-8A22-CF8A09987A6C}" destId="{552B2B83-92CC-41F6-9227-B335D39586C3}" srcOrd="2" destOrd="0" parTransId="{42C8B58B-902D-462C-81CF-1E9A246C42C0}" sibTransId="{86BC8128-DEE9-41DA-B8BF-A3FCFAF96548}"/>
    <dgm:cxn modelId="{CA6A71B1-2F63-4D5E-9A3E-9B5A9EB12E45}" type="presOf" srcId="{81840ACE-C3C1-47C3-A63E-956EC01CCA65}" destId="{8D8D4723-80D5-40E8-A20E-26B41F75FA30}" srcOrd="0" destOrd="0" presId="urn:microsoft.com/office/officeart/2008/layout/VerticalCurvedList"/>
    <dgm:cxn modelId="{E91D28F4-A2A1-4C66-87C3-2E75AFDB266C}" srcId="{5E8DA0FC-8DB1-4A61-8A22-CF8A09987A6C}" destId="{794F89B0-72C9-4430-BC2D-867213A901A1}" srcOrd="0" destOrd="0" parTransId="{BE0935DF-5B29-4356-A9D1-7B870F5A1CF3}" sibTransId="{5BBD6FC4-56D3-49F4-A489-27EFD02BC2C7}"/>
    <dgm:cxn modelId="{A352E891-F466-467E-A322-65B8C7122529}" type="presParOf" srcId="{41E56AD0-FA3C-48AB-B5DF-8AB3336501DD}" destId="{7F5ED59A-4354-460E-822A-4EBFB659A0FF}" srcOrd="0" destOrd="0" presId="urn:microsoft.com/office/officeart/2008/layout/VerticalCurvedList"/>
    <dgm:cxn modelId="{3C95366A-7DBB-4E64-A96B-0E8770A5F415}" type="presParOf" srcId="{7F5ED59A-4354-460E-822A-4EBFB659A0FF}" destId="{1CD8B241-594E-4DEA-87C2-5313F4FAB8DD}" srcOrd="0" destOrd="0" presId="urn:microsoft.com/office/officeart/2008/layout/VerticalCurvedList"/>
    <dgm:cxn modelId="{A0611784-80EC-4233-93D2-FF6CE7309196}" type="presParOf" srcId="{1CD8B241-594E-4DEA-87C2-5313F4FAB8DD}" destId="{D2D2D229-80FF-46F8-A99A-1830D0EBE30D}" srcOrd="0" destOrd="0" presId="urn:microsoft.com/office/officeart/2008/layout/VerticalCurvedList"/>
    <dgm:cxn modelId="{22E442DF-4170-49B4-ADE8-B5F6ADA79045}" type="presParOf" srcId="{1CD8B241-594E-4DEA-87C2-5313F4FAB8DD}" destId="{7A866600-D734-45CC-9462-B0B8530BC2BA}" srcOrd="1" destOrd="0" presId="urn:microsoft.com/office/officeart/2008/layout/VerticalCurvedList"/>
    <dgm:cxn modelId="{E7B64C9A-CD16-41C6-A4F0-C2AC091B5597}" type="presParOf" srcId="{1CD8B241-594E-4DEA-87C2-5313F4FAB8DD}" destId="{23053CE8-4BE9-43E1-8B22-FA55D672C357}" srcOrd="2" destOrd="0" presId="urn:microsoft.com/office/officeart/2008/layout/VerticalCurvedList"/>
    <dgm:cxn modelId="{B19AAF6C-4AE1-4CAB-8C2D-EAC4E7C14B99}" type="presParOf" srcId="{1CD8B241-594E-4DEA-87C2-5313F4FAB8DD}" destId="{4FE1DB94-F1B6-4E7C-B99F-F7A467B747C8}" srcOrd="3" destOrd="0" presId="urn:microsoft.com/office/officeart/2008/layout/VerticalCurvedList"/>
    <dgm:cxn modelId="{6F6978C2-9395-4974-92B6-B15ABADE9F48}" type="presParOf" srcId="{7F5ED59A-4354-460E-822A-4EBFB659A0FF}" destId="{CDB084CB-D76A-484B-A3DC-16E859038F0A}" srcOrd="1" destOrd="0" presId="urn:microsoft.com/office/officeart/2008/layout/VerticalCurvedList"/>
    <dgm:cxn modelId="{913EE242-999B-4908-A558-48153147B9B2}" type="presParOf" srcId="{7F5ED59A-4354-460E-822A-4EBFB659A0FF}" destId="{679C111E-A63E-432B-9FDD-E11724E51649}" srcOrd="2" destOrd="0" presId="urn:microsoft.com/office/officeart/2008/layout/VerticalCurvedList"/>
    <dgm:cxn modelId="{CBF14566-3040-4D92-B4B8-3C2436220EE7}" type="presParOf" srcId="{679C111E-A63E-432B-9FDD-E11724E51649}" destId="{6E5D3B9D-FAFC-499E-A2D5-10636357E0F1}" srcOrd="0" destOrd="0" presId="urn:microsoft.com/office/officeart/2008/layout/VerticalCurvedList"/>
    <dgm:cxn modelId="{2BB89E3E-5DC3-4459-A559-E9D537E6E3C8}" type="presParOf" srcId="{7F5ED59A-4354-460E-822A-4EBFB659A0FF}" destId="{8D8D4723-80D5-40E8-A20E-26B41F75FA30}" srcOrd="3" destOrd="0" presId="urn:microsoft.com/office/officeart/2008/layout/VerticalCurvedList"/>
    <dgm:cxn modelId="{E7B308E0-63D6-4762-971B-0F93434CE736}" type="presParOf" srcId="{7F5ED59A-4354-460E-822A-4EBFB659A0FF}" destId="{65FFB9EC-0E95-470B-B4BB-4B105E71C80F}" srcOrd="4" destOrd="0" presId="urn:microsoft.com/office/officeart/2008/layout/VerticalCurvedList"/>
    <dgm:cxn modelId="{55DFC18F-B22F-4918-993F-0D2CA98FFC65}" type="presParOf" srcId="{65FFB9EC-0E95-470B-B4BB-4B105E71C80F}" destId="{55CB0E93-C91C-4A89-85FA-D8AA67973DDE}" srcOrd="0" destOrd="0" presId="urn:microsoft.com/office/officeart/2008/layout/VerticalCurvedList"/>
    <dgm:cxn modelId="{F1FEB5A2-AD46-4936-937C-B9DF8B42F73F}" type="presParOf" srcId="{7F5ED59A-4354-460E-822A-4EBFB659A0FF}" destId="{F8FF39F4-8081-422E-921F-9644A35B51BB}" srcOrd="5" destOrd="0" presId="urn:microsoft.com/office/officeart/2008/layout/VerticalCurvedList"/>
    <dgm:cxn modelId="{277219FF-33EE-4928-9E23-3BAA0EFBF426}" type="presParOf" srcId="{7F5ED59A-4354-460E-822A-4EBFB659A0FF}" destId="{F5D00899-C936-42A9-A607-B74C8DC57D85}" srcOrd="6" destOrd="0" presId="urn:microsoft.com/office/officeart/2008/layout/VerticalCurvedList"/>
    <dgm:cxn modelId="{C6598062-A959-4DB7-8971-8DE976792F20}" type="presParOf" srcId="{F5D00899-C936-42A9-A607-B74C8DC57D85}" destId="{67A1059F-8030-47B8-88B0-808A5413D3A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8DA0FC-8DB1-4A61-8A22-CF8A09987A6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t-LT"/>
        </a:p>
      </dgm:t>
    </dgm:pt>
    <dgm:pt modelId="{794F89B0-72C9-4430-BC2D-867213A901A1}">
      <dgm:prSet phldrT="[Text]" custT="1"/>
      <dgm:spPr/>
      <dgm:t>
        <a:bodyPr/>
        <a:lstStyle/>
        <a:p>
          <a:pPr algn="just">
            <a:buFont typeface="+mj-lt"/>
            <a:buAutoNum type="arabicPeriod"/>
          </a:pPr>
          <a:r>
            <a:rPr lang="lt-LT" sz="1600" b="1" dirty="0">
              <a:solidFill>
                <a:schemeClr val="accent1">
                  <a:lumMod val="50000"/>
                </a:schemeClr>
              </a:solidFill>
            </a:rPr>
            <a:t>LR atliekų tvarkymo įstatyme nustatyti vienodus reikalavimus licencijuotoms organizacijoms priklausantiems transporto priemonių gamintojams ir (ar) importuotojams ir individualiai pareigas vykdantiems transporto priemonių gamintojams ir (ar) importuotojams. </a:t>
          </a:r>
        </a:p>
      </dgm:t>
    </dgm:pt>
    <dgm:pt modelId="{BE0935DF-5B29-4356-A9D1-7B870F5A1CF3}" type="parTrans" cxnId="{E91D28F4-A2A1-4C66-87C3-2E75AFDB266C}">
      <dgm:prSet/>
      <dgm:spPr/>
      <dgm:t>
        <a:bodyPr/>
        <a:lstStyle/>
        <a:p>
          <a:endParaRPr lang="lt-LT"/>
        </a:p>
      </dgm:t>
    </dgm:pt>
    <dgm:pt modelId="{5BBD6FC4-56D3-49F4-A489-27EFD02BC2C7}" type="sibTrans" cxnId="{E91D28F4-A2A1-4C66-87C3-2E75AFDB266C}">
      <dgm:prSet/>
      <dgm:spPr/>
      <dgm:t>
        <a:bodyPr/>
        <a:lstStyle/>
        <a:p>
          <a:endParaRPr lang="lt-LT"/>
        </a:p>
      </dgm:t>
    </dgm:pt>
    <dgm:pt modelId="{81840ACE-C3C1-47C3-A63E-956EC01CCA65}">
      <dgm:prSet phldrT="[Text]" custT="1"/>
      <dgm:spPr/>
      <dgm:t>
        <a:bodyPr/>
        <a:lstStyle/>
        <a:p>
          <a:pPr algn="just">
            <a:buFont typeface="+mj-lt"/>
            <a:buAutoNum type="arabicPeriod"/>
          </a:pPr>
          <a:r>
            <a:rPr lang="lt-LT" sz="1600" b="1" dirty="0">
              <a:solidFill>
                <a:schemeClr val="accent1">
                  <a:lumMod val="50000"/>
                </a:schemeClr>
              </a:solidFill>
            </a:rPr>
            <a:t>Panaikinti priverstinio (automatinio) transporto priemonės išregistravimo galimybę, kai pardavus automobilį ir pasikeitus jo valdytojui pastarasis neperregistravo automobilio savo vardu.</a:t>
          </a:r>
        </a:p>
      </dgm:t>
    </dgm:pt>
    <dgm:pt modelId="{6C24C202-0984-4552-8976-5FD7A772DEA1}" type="parTrans" cxnId="{99477144-5A6D-45CF-8E4D-FEE68B03BE37}">
      <dgm:prSet/>
      <dgm:spPr/>
      <dgm:t>
        <a:bodyPr/>
        <a:lstStyle/>
        <a:p>
          <a:endParaRPr lang="lt-LT"/>
        </a:p>
      </dgm:t>
    </dgm:pt>
    <dgm:pt modelId="{6CEB80EE-CC76-44C7-88DA-0CCFB10F4187}" type="sibTrans" cxnId="{99477144-5A6D-45CF-8E4D-FEE68B03BE37}">
      <dgm:prSet/>
      <dgm:spPr/>
      <dgm:t>
        <a:bodyPr/>
        <a:lstStyle/>
        <a:p>
          <a:endParaRPr lang="lt-LT"/>
        </a:p>
      </dgm:t>
    </dgm:pt>
    <dgm:pt modelId="{552B2B83-92CC-41F6-9227-B335D39586C3}">
      <dgm:prSet phldrT="[Text]" custT="1"/>
      <dgm:spPr/>
      <dgm:t>
        <a:bodyPr/>
        <a:lstStyle/>
        <a:p>
          <a:pPr algn="just">
            <a:buFont typeface="+mj-lt"/>
            <a:buAutoNum type="arabicPeriod"/>
          </a:pPr>
          <a:r>
            <a:rPr lang="lt-LT" sz="1600" b="1" dirty="0">
              <a:solidFill>
                <a:schemeClr val="accent1">
                  <a:lumMod val="50000"/>
                </a:schemeClr>
              </a:solidFill>
            </a:rPr>
            <a:t>Teisės aktuose nustatyti, kad Transporto priemonių registro tvarkytojui sustabdžius leidimą dalyvauti eisme tolesnis buvimas Transporto priemonių registre transporto priemonės savininkui būtų mokamas iki transporto priemonės išregistravimo.</a:t>
          </a:r>
        </a:p>
      </dgm:t>
    </dgm:pt>
    <dgm:pt modelId="{42C8B58B-902D-462C-81CF-1E9A246C42C0}" type="parTrans" cxnId="{922F69A8-210B-4219-81F2-AEA78AD05506}">
      <dgm:prSet/>
      <dgm:spPr/>
      <dgm:t>
        <a:bodyPr/>
        <a:lstStyle/>
        <a:p>
          <a:endParaRPr lang="lt-LT"/>
        </a:p>
      </dgm:t>
    </dgm:pt>
    <dgm:pt modelId="{86BC8128-DEE9-41DA-B8BF-A3FCFAF96548}" type="sibTrans" cxnId="{922F69A8-210B-4219-81F2-AEA78AD05506}">
      <dgm:prSet/>
      <dgm:spPr/>
      <dgm:t>
        <a:bodyPr/>
        <a:lstStyle/>
        <a:p>
          <a:endParaRPr lang="lt-LT"/>
        </a:p>
      </dgm:t>
    </dgm:pt>
    <dgm:pt modelId="{41E56AD0-FA3C-48AB-B5DF-8AB3336501DD}" type="pres">
      <dgm:prSet presAssocID="{5E8DA0FC-8DB1-4A61-8A22-CF8A09987A6C}" presName="Name0" presStyleCnt="0">
        <dgm:presLayoutVars>
          <dgm:chMax val="7"/>
          <dgm:chPref val="7"/>
          <dgm:dir/>
        </dgm:presLayoutVars>
      </dgm:prSet>
      <dgm:spPr/>
    </dgm:pt>
    <dgm:pt modelId="{7F5ED59A-4354-460E-822A-4EBFB659A0FF}" type="pres">
      <dgm:prSet presAssocID="{5E8DA0FC-8DB1-4A61-8A22-CF8A09987A6C}" presName="Name1" presStyleCnt="0"/>
      <dgm:spPr/>
    </dgm:pt>
    <dgm:pt modelId="{1CD8B241-594E-4DEA-87C2-5313F4FAB8DD}" type="pres">
      <dgm:prSet presAssocID="{5E8DA0FC-8DB1-4A61-8A22-CF8A09987A6C}" presName="cycle" presStyleCnt="0"/>
      <dgm:spPr/>
    </dgm:pt>
    <dgm:pt modelId="{D2D2D229-80FF-46F8-A99A-1830D0EBE30D}" type="pres">
      <dgm:prSet presAssocID="{5E8DA0FC-8DB1-4A61-8A22-CF8A09987A6C}" presName="srcNode" presStyleLbl="node1" presStyleIdx="0" presStyleCnt="3"/>
      <dgm:spPr/>
    </dgm:pt>
    <dgm:pt modelId="{7A866600-D734-45CC-9462-B0B8530BC2BA}" type="pres">
      <dgm:prSet presAssocID="{5E8DA0FC-8DB1-4A61-8A22-CF8A09987A6C}" presName="conn" presStyleLbl="parChTrans1D2" presStyleIdx="0" presStyleCnt="1"/>
      <dgm:spPr/>
    </dgm:pt>
    <dgm:pt modelId="{23053CE8-4BE9-43E1-8B22-FA55D672C357}" type="pres">
      <dgm:prSet presAssocID="{5E8DA0FC-8DB1-4A61-8A22-CF8A09987A6C}" presName="extraNode" presStyleLbl="node1" presStyleIdx="0" presStyleCnt="3"/>
      <dgm:spPr/>
    </dgm:pt>
    <dgm:pt modelId="{4FE1DB94-F1B6-4E7C-B99F-F7A467B747C8}" type="pres">
      <dgm:prSet presAssocID="{5E8DA0FC-8DB1-4A61-8A22-CF8A09987A6C}" presName="dstNode" presStyleLbl="node1" presStyleIdx="0" presStyleCnt="3"/>
      <dgm:spPr/>
    </dgm:pt>
    <dgm:pt modelId="{CDB084CB-D76A-484B-A3DC-16E859038F0A}" type="pres">
      <dgm:prSet presAssocID="{794F89B0-72C9-4430-BC2D-867213A901A1}" presName="text_1" presStyleLbl="node1" presStyleIdx="0" presStyleCnt="3" custScaleY="134770">
        <dgm:presLayoutVars>
          <dgm:bulletEnabled val="1"/>
        </dgm:presLayoutVars>
      </dgm:prSet>
      <dgm:spPr/>
    </dgm:pt>
    <dgm:pt modelId="{679C111E-A63E-432B-9FDD-E11724E51649}" type="pres">
      <dgm:prSet presAssocID="{794F89B0-72C9-4430-BC2D-867213A901A1}" presName="accent_1" presStyleCnt="0"/>
      <dgm:spPr/>
    </dgm:pt>
    <dgm:pt modelId="{6E5D3B9D-FAFC-499E-A2D5-10636357E0F1}" type="pres">
      <dgm:prSet presAssocID="{794F89B0-72C9-4430-BC2D-867213A901A1}" presName="accentRepeatNode" presStyleLbl="solidFgAcc1" presStyleIdx="0" presStyleCnt="3"/>
      <dgm:spPr/>
    </dgm:pt>
    <dgm:pt modelId="{8D8D4723-80D5-40E8-A20E-26B41F75FA30}" type="pres">
      <dgm:prSet presAssocID="{81840ACE-C3C1-47C3-A63E-956EC01CCA65}" presName="text_2" presStyleLbl="node1" presStyleIdx="1" presStyleCnt="3" custScaleY="142436">
        <dgm:presLayoutVars>
          <dgm:bulletEnabled val="1"/>
        </dgm:presLayoutVars>
      </dgm:prSet>
      <dgm:spPr/>
    </dgm:pt>
    <dgm:pt modelId="{65FFB9EC-0E95-470B-B4BB-4B105E71C80F}" type="pres">
      <dgm:prSet presAssocID="{81840ACE-C3C1-47C3-A63E-956EC01CCA65}" presName="accent_2" presStyleCnt="0"/>
      <dgm:spPr/>
    </dgm:pt>
    <dgm:pt modelId="{55CB0E93-C91C-4A89-85FA-D8AA67973DDE}" type="pres">
      <dgm:prSet presAssocID="{81840ACE-C3C1-47C3-A63E-956EC01CCA65}" presName="accentRepeatNode" presStyleLbl="solidFgAcc1" presStyleIdx="1" presStyleCnt="3"/>
      <dgm:spPr/>
    </dgm:pt>
    <dgm:pt modelId="{F8FF39F4-8081-422E-921F-9644A35B51BB}" type="pres">
      <dgm:prSet presAssocID="{552B2B83-92CC-41F6-9227-B335D39586C3}" presName="text_3" presStyleLbl="node1" presStyleIdx="2" presStyleCnt="3" custScaleY="121149">
        <dgm:presLayoutVars>
          <dgm:bulletEnabled val="1"/>
        </dgm:presLayoutVars>
      </dgm:prSet>
      <dgm:spPr/>
    </dgm:pt>
    <dgm:pt modelId="{F5D00899-C936-42A9-A607-B74C8DC57D85}" type="pres">
      <dgm:prSet presAssocID="{552B2B83-92CC-41F6-9227-B335D39586C3}" presName="accent_3" presStyleCnt="0"/>
      <dgm:spPr/>
    </dgm:pt>
    <dgm:pt modelId="{67A1059F-8030-47B8-88B0-808A5413D3A7}" type="pres">
      <dgm:prSet presAssocID="{552B2B83-92CC-41F6-9227-B335D39586C3}" presName="accentRepeatNode" presStyleLbl="solidFgAcc1" presStyleIdx="2" presStyleCnt="3"/>
      <dgm:spPr/>
    </dgm:pt>
  </dgm:ptLst>
  <dgm:cxnLst>
    <dgm:cxn modelId="{AD9A121C-EF1B-4602-95A1-D19FE64AC6F0}" type="presOf" srcId="{5BBD6FC4-56D3-49F4-A489-27EFD02BC2C7}" destId="{7A866600-D734-45CC-9462-B0B8530BC2BA}" srcOrd="0" destOrd="0" presId="urn:microsoft.com/office/officeart/2008/layout/VerticalCurvedList"/>
    <dgm:cxn modelId="{99477144-5A6D-45CF-8E4D-FEE68B03BE37}" srcId="{5E8DA0FC-8DB1-4A61-8A22-CF8A09987A6C}" destId="{81840ACE-C3C1-47C3-A63E-956EC01CCA65}" srcOrd="1" destOrd="0" parTransId="{6C24C202-0984-4552-8976-5FD7A772DEA1}" sibTransId="{6CEB80EE-CC76-44C7-88DA-0CCFB10F4187}"/>
    <dgm:cxn modelId="{47A9968A-57F3-4BF6-AF01-37FB348749C8}" type="presOf" srcId="{794F89B0-72C9-4430-BC2D-867213A901A1}" destId="{CDB084CB-D76A-484B-A3DC-16E859038F0A}" srcOrd="0" destOrd="0" presId="urn:microsoft.com/office/officeart/2008/layout/VerticalCurvedList"/>
    <dgm:cxn modelId="{8EAC479C-628C-4395-AA21-F9103EC6E66D}" type="presOf" srcId="{552B2B83-92CC-41F6-9227-B335D39586C3}" destId="{F8FF39F4-8081-422E-921F-9644A35B51BB}" srcOrd="0" destOrd="0" presId="urn:microsoft.com/office/officeart/2008/layout/VerticalCurvedList"/>
    <dgm:cxn modelId="{F07B329F-1413-4FE2-AAE2-C8445C1CA9E8}" type="presOf" srcId="{5E8DA0FC-8DB1-4A61-8A22-CF8A09987A6C}" destId="{41E56AD0-FA3C-48AB-B5DF-8AB3336501DD}" srcOrd="0" destOrd="0" presId="urn:microsoft.com/office/officeart/2008/layout/VerticalCurvedList"/>
    <dgm:cxn modelId="{922F69A8-210B-4219-81F2-AEA78AD05506}" srcId="{5E8DA0FC-8DB1-4A61-8A22-CF8A09987A6C}" destId="{552B2B83-92CC-41F6-9227-B335D39586C3}" srcOrd="2" destOrd="0" parTransId="{42C8B58B-902D-462C-81CF-1E9A246C42C0}" sibTransId="{86BC8128-DEE9-41DA-B8BF-A3FCFAF96548}"/>
    <dgm:cxn modelId="{CA6A71B1-2F63-4D5E-9A3E-9B5A9EB12E45}" type="presOf" srcId="{81840ACE-C3C1-47C3-A63E-956EC01CCA65}" destId="{8D8D4723-80D5-40E8-A20E-26B41F75FA30}" srcOrd="0" destOrd="0" presId="urn:microsoft.com/office/officeart/2008/layout/VerticalCurvedList"/>
    <dgm:cxn modelId="{E91D28F4-A2A1-4C66-87C3-2E75AFDB266C}" srcId="{5E8DA0FC-8DB1-4A61-8A22-CF8A09987A6C}" destId="{794F89B0-72C9-4430-BC2D-867213A901A1}" srcOrd="0" destOrd="0" parTransId="{BE0935DF-5B29-4356-A9D1-7B870F5A1CF3}" sibTransId="{5BBD6FC4-56D3-49F4-A489-27EFD02BC2C7}"/>
    <dgm:cxn modelId="{A352E891-F466-467E-A322-65B8C7122529}" type="presParOf" srcId="{41E56AD0-FA3C-48AB-B5DF-8AB3336501DD}" destId="{7F5ED59A-4354-460E-822A-4EBFB659A0FF}" srcOrd="0" destOrd="0" presId="urn:microsoft.com/office/officeart/2008/layout/VerticalCurvedList"/>
    <dgm:cxn modelId="{3C95366A-7DBB-4E64-A96B-0E8770A5F415}" type="presParOf" srcId="{7F5ED59A-4354-460E-822A-4EBFB659A0FF}" destId="{1CD8B241-594E-4DEA-87C2-5313F4FAB8DD}" srcOrd="0" destOrd="0" presId="urn:microsoft.com/office/officeart/2008/layout/VerticalCurvedList"/>
    <dgm:cxn modelId="{A0611784-80EC-4233-93D2-FF6CE7309196}" type="presParOf" srcId="{1CD8B241-594E-4DEA-87C2-5313F4FAB8DD}" destId="{D2D2D229-80FF-46F8-A99A-1830D0EBE30D}" srcOrd="0" destOrd="0" presId="urn:microsoft.com/office/officeart/2008/layout/VerticalCurvedList"/>
    <dgm:cxn modelId="{22E442DF-4170-49B4-ADE8-B5F6ADA79045}" type="presParOf" srcId="{1CD8B241-594E-4DEA-87C2-5313F4FAB8DD}" destId="{7A866600-D734-45CC-9462-B0B8530BC2BA}" srcOrd="1" destOrd="0" presId="urn:microsoft.com/office/officeart/2008/layout/VerticalCurvedList"/>
    <dgm:cxn modelId="{E7B64C9A-CD16-41C6-A4F0-C2AC091B5597}" type="presParOf" srcId="{1CD8B241-594E-4DEA-87C2-5313F4FAB8DD}" destId="{23053CE8-4BE9-43E1-8B22-FA55D672C357}" srcOrd="2" destOrd="0" presId="urn:microsoft.com/office/officeart/2008/layout/VerticalCurvedList"/>
    <dgm:cxn modelId="{B19AAF6C-4AE1-4CAB-8C2D-EAC4E7C14B99}" type="presParOf" srcId="{1CD8B241-594E-4DEA-87C2-5313F4FAB8DD}" destId="{4FE1DB94-F1B6-4E7C-B99F-F7A467B747C8}" srcOrd="3" destOrd="0" presId="urn:microsoft.com/office/officeart/2008/layout/VerticalCurvedList"/>
    <dgm:cxn modelId="{6F6978C2-9395-4974-92B6-B15ABADE9F48}" type="presParOf" srcId="{7F5ED59A-4354-460E-822A-4EBFB659A0FF}" destId="{CDB084CB-D76A-484B-A3DC-16E859038F0A}" srcOrd="1" destOrd="0" presId="urn:microsoft.com/office/officeart/2008/layout/VerticalCurvedList"/>
    <dgm:cxn modelId="{913EE242-999B-4908-A558-48153147B9B2}" type="presParOf" srcId="{7F5ED59A-4354-460E-822A-4EBFB659A0FF}" destId="{679C111E-A63E-432B-9FDD-E11724E51649}" srcOrd="2" destOrd="0" presId="urn:microsoft.com/office/officeart/2008/layout/VerticalCurvedList"/>
    <dgm:cxn modelId="{CBF14566-3040-4D92-B4B8-3C2436220EE7}" type="presParOf" srcId="{679C111E-A63E-432B-9FDD-E11724E51649}" destId="{6E5D3B9D-FAFC-499E-A2D5-10636357E0F1}" srcOrd="0" destOrd="0" presId="urn:microsoft.com/office/officeart/2008/layout/VerticalCurvedList"/>
    <dgm:cxn modelId="{2BB89E3E-5DC3-4459-A559-E9D537E6E3C8}" type="presParOf" srcId="{7F5ED59A-4354-460E-822A-4EBFB659A0FF}" destId="{8D8D4723-80D5-40E8-A20E-26B41F75FA30}" srcOrd="3" destOrd="0" presId="urn:microsoft.com/office/officeart/2008/layout/VerticalCurvedList"/>
    <dgm:cxn modelId="{E7B308E0-63D6-4762-971B-0F93434CE736}" type="presParOf" srcId="{7F5ED59A-4354-460E-822A-4EBFB659A0FF}" destId="{65FFB9EC-0E95-470B-B4BB-4B105E71C80F}" srcOrd="4" destOrd="0" presId="urn:microsoft.com/office/officeart/2008/layout/VerticalCurvedList"/>
    <dgm:cxn modelId="{55DFC18F-B22F-4918-993F-0D2CA98FFC65}" type="presParOf" srcId="{65FFB9EC-0E95-470B-B4BB-4B105E71C80F}" destId="{55CB0E93-C91C-4A89-85FA-D8AA67973DDE}" srcOrd="0" destOrd="0" presId="urn:microsoft.com/office/officeart/2008/layout/VerticalCurvedList"/>
    <dgm:cxn modelId="{F1FEB5A2-AD46-4936-937C-B9DF8B42F73F}" type="presParOf" srcId="{7F5ED59A-4354-460E-822A-4EBFB659A0FF}" destId="{F8FF39F4-8081-422E-921F-9644A35B51BB}" srcOrd="5" destOrd="0" presId="urn:microsoft.com/office/officeart/2008/layout/VerticalCurvedList"/>
    <dgm:cxn modelId="{277219FF-33EE-4928-9E23-3BAA0EFBF426}" type="presParOf" srcId="{7F5ED59A-4354-460E-822A-4EBFB659A0FF}" destId="{F5D00899-C936-42A9-A607-B74C8DC57D85}" srcOrd="6" destOrd="0" presId="urn:microsoft.com/office/officeart/2008/layout/VerticalCurvedList"/>
    <dgm:cxn modelId="{C6598062-A959-4DB7-8971-8DE976792F20}" type="presParOf" srcId="{F5D00899-C936-42A9-A607-B74C8DC57D85}" destId="{67A1059F-8030-47B8-88B0-808A5413D3A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8DA0FC-8DB1-4A61-8A22-CF8A09987A6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t-LT"/>
        </a:p>
      </dgm:t>
    </dgm:pt>
    <dgm:pt modelId="{794F89B0-72C9-4430-BC2D-867213A901A1}">
      <dgm:prSet phldrT="[Text]" custT="1"/>
      <dgm:spPr/>
      <dgm:t>
        <a:bodyPr/>
        <a:lstStyle/>
        <a:p>
          <a:pPr algn="just">
            <a:buFont typeface="+mj-lt"/>
            <a:buAutoNum type="arabicPeriod"/>
          </a:pPr>
          <a:r>
            <a:rPr lang="lt-LT" sz="1600" b="1" dirty="0">
              <a:solidFill>
                <a:schemeClr val="accent1">
                  <a:lumMod val="50000"/>
                </a:schemeClr>
              </a:solidFill>
            </a:rPr>
            <a:t>Teisės aktuose nustatyti, kad baigus eksploatuoti transporto priemonę ji išregistruojama iš Transporto priemonių registro tik jos valdytojui pateikus Transporto priemonės sunaikinimo pažymėjimą. Taip pat numatyti galimybę teisėtai veiklą vykdantiems ENTP tvarkytojams tiesiogiai pateikti Transporto priemonės sunaikinimo pažymėjimą Transporto priemonių registro tvarkytojui ir ją išregistruoti.</a:t>
          </a:r>
        </a:p>
      </dgm:t>
    </dgm:pt>
    <dgm:pt modelId="{BE0935DF-5B29-4356-A9D1-7B870F5A1CF3}" type="parTrans" cxnId="{E91D28F4-A2A1-4C66-87C3-2E75AFDB266C}">
      <dgm:prSet/>
      <dgm:spPr/>
      <dgm:t>
        <a:bodyPr/>
        <a:lstStyle/>
        <a:p>
          <a:endParaRPr lang="lt-LT"/>
        </a:p>
      </dgm:t>
    </dgm:pt>
    <dgm:pt modelId="{5BBD6FC4-56D3-49F4-A489-27EFD02BC2C7}" type="sibTrans" cxnId="{E91D28F4-A2A1-4C66-87C3-2E75AFDB266C}">
      <dgm:prSet/>
      <dgm:spPr/>
      <dgm:t>
        <a:bodyPr/>
        <a:lstStyle/>
        <a:p>
          <a:endParaRPr lang="lt-LT"/>
        </a:p>
      </dgm:t>
    </dgm:pt>
    <dgm:pt modelId="{81840ACE-C3C1-47C3-A63E-956EC01CCA65}">
      <dgm:prSet phldrT="[Text]" custT="1"/>
      <dgm:spPr/>
      <dgm:t>
        <a:bodyPr/>
        <a:lstStyle/>
        <a:p>
          <a:pPr algn="just">
            <a:buFont typeface="+mj-lt"/>
            <a:buAutoNum type="arabicPeriod"/>
          </a:pPr>
          <a:r>
            <a:rPr lang="lt-LT" sz="1600" b="1" dirty="0">
              <a:solidFill>
                <a:schemeClr val="accent1">
                  <a:lumMod val="50000"/>
                </a:schemeClr>
              </a:solidFill>
            </a:rPr>
            <a:t>Teisės aktuose nustatyti draudimą ENTP tvarkytojams perleisti ENTP apdorojimo metu gautas oro saugos pagalves kitiems asmenims pakartotiniam naudojimui.</a:t>
          </a:r>
        </a:p>
      </dgm:t>
    </dgm:pt>
    <dgm:pt modelId="{6C24C202-0984-4552-8976-5FD7A772DEA1}" type="parTrans" cxnId="{99477144-5A6D-45CF-8E4D-FEE68B03BE37}">
      <dgm:prSet/>
      <dgm:spPr/>
      <dgm:t>
        <a:bodyPr/>
        <a:lstStyle/>
        <a:p>
          <a:endParaRPr lang="lt-LT"/>
        </a:p>
      </dgm:t>
    </dgm:pt>
    <dgm:pt modelId="{6CEB80EE-CC76-44C7-88DA-0CCFB10F4187}" type="sibTrans" cxnId="{99477144-5A6D-45CF-8E4D-FEE68B03BE37}">
      <dgm:prSet/>
      <dgm:spPr/>
      <dgm:t>
        <a:bodyPr/>
        <a:lstStyle/>
        <a:p>
          <a:endParaRPr lang="lt-LT"/>
        </a:p>
      </dgm:t>
    </dgm:pt>
    <dgm:pt modelId="{552B2B83-92CC-41F6-9227-B335D39586C3}">
      <dgm:prSet phldrT="[Text]" custT="1"/>
      <dgm:spPr/>
      <dgm:t>
        <a:bodyPr/>
        <a:lstStyle/>
        <a:p>
          <a:pPr algn="just">
            <a:buFont typeface="+mj-lt"/>
            <a:buAutoNum type="arabicPeriod"/>
          </a:pPr>
          <a:r>
            <a:rPr lang="lt-LT" sz="1600" b="1" dirty="0">
              <a:solidFill>
                <a:srgbClr val="002060"/>
              </a:solidFill>
            </a:rPr>
            <a:t>Sumažinti administracinę naštą (atsisakyti iš esmės nereikalingų reikalavimų) ENTP veiklą norintiems pradėti ir ją vykdantiems asmenims, sutrumpinti ir palengvinti Taršos leidimų, Pavojingų atliekų tvarkymo licencijų išdavimo terminus ir procedūras arba atsisakyti Atrankos dėl PAV būtinumo, Taršos leidimų ENTP apdorojimo veiklos vykdymui, nustatant pareigą atsakingai Aplinkos apsaugos institucijai deklaruoti (registruoti) planuojamą vykdyti veiklą, jos apimtis, registruotis Atliekų tvarkytojų valstybės registre bei vykdyti kitus nustatytus reikalavimus, taip pat sankcijas ir atsakomybę už šių pareigų nevykdymą.</a:t>
          </a:r>
          <a:endParaRPr lang="lt-LT" sz="1600" b="1" dirty="0">
            <a:solidFill>
              <a:schemeClr val="accent1">
                <a:lumMod val="50000"/>
              </a:schemeClr>
            </a:solidFill>
          </a:endParaRPr>
        </a:p>
      </dgm:t>
    </dgm:pt>
    <dgm:pt modelId="{42C8B58B-902D-462C-81CF-1E9A246C42C0}" type="parTrans" cxnId="{922F69A8-210B-4219-81F2-AEA78AD05506}">
      <dgm:prSet/>
      <dgm:spPr/>
      <dgm:t>
        <a:bodyPr/>
        <a:lstStyle/>
        <a:p>
          <a:endParaRPr lang="lt-LT"/>
        </a:p>
      </dgm:t>
    </dgm:pt>
    <dgm:pt modelId="{86BC8128-DEE9-41DA-B8BF-A3FCFAF96548}" type="sibTrans" cxnId="{922F69A8-210B-4219-81F2-AEA78AD05506}">
      <dgm:prSet/>
      <dgm:spPr/>
      <dgm:t>
        <a:bodyPr/>
        <a:lstStyle/>
        <a:p>
          <a:endParaRPr lang="lt-LT"/>
        </a:p>
      </dgm:t>
    </dgm:pt>
    <dgm:pt modelId="{41E56AD0-FA3C-48AB-B5DF-8AB3336501DD}" type="pres">
      <dgm:prSet presAssocID="{5E8DA0FC-8DB1-4A61-8A22-CF8A09987A6C}" presName="Name0" presStyleCnt="0">
        <dgm:presLayoutVars>
          <dgm:chMax val="7"/>
          <dgm:chPref val="7"/>
          <dgm:dir/>
        </dgm:presLayoutVars>
      </dgm:prSet>
      <dgm:spPr/>
    </dgm:pt>
    <dgm:pt modelId="{7F5ED59A-4354-460E-822A-4EBFB659A0FF}" type="pres">
      <dgm:prSet presAssocID="{5E8DA0FC-8DB1-4A61-8A22-CF8A09987A6C}" presName="Name1" presStyleCnt="0"/>
      <dgm:spPr/>
    </dgm:pt>
    <dgm:pt modelId="{1CD8B241-594E-4DEA-87C2-5313F4FAB8DD}" type="pres">
      <dgm:prSet presAssocID="{5E8DA0FC-8DB1-4A61-8A22-CF8A09987A6C}" presName="cycle" presStyleCnt="0"/>
      <dgm:spPr/>
    </dgm:pt>
    <dgm:pt modelId="{D2D2D229-80FF-46F8-A99A-1830D0EBE30D}" type="pres">
      <dgm:prSet presAssocID="{5E8DA0FC-8DB1-4A61-8A22-CF8A09987A6C}" presName="srcNode" presStyleLbl="node1" presStyleIdx="0" presStyleCnt="3"/>
      <dgm:spPr/>
    </dgm:pt>
    <dgm:pt modelId="{7A866600-D734-45CC-9462-B0B8530BC2BA}" type="pres">
      <dgm:prSet presAssocID="{5E8DA0FC-8DB1-4A61-8A22-CF8A09987A6C}" presName="conn" presStyleLbl="parChTrans1D2" presStyleIdx="0" presStyleCnt="1"/>
      <dgm:spPr/>
    </dgm:pt>
    <dgm:pt modelId="{23053CE8-4BE9-43E1-8B22-FA55D672C357}" type="pres">
      <dgm:prSet presAssocID="{5E8DA0FC-8DB1-4A61-8A22-CF8A09987A6C}" presName="extraNode" presStyleLbl="node1" presStyleIdx="0" presStyleCnt="3"/>
      <dgm:spPr/>
    </dgm:pt>
    <dgm:pt modelId="{4FE1DB94-F1B6-4E7C-B99F-F7A467B747C8}" type="pres">
      <dgm:prSet presAssocID="{5E8DA0FC-8DB1-4A61-8A22-CF8A09987A6C}" presName="dstNode" presStyleLbl="node1" presStyleIdx="0" presStyleCnt="3"/>
      <dgm:spPr/>
    </dgm:pt>
    <dgm:pt modelId="{CDB084CB-D76A-484B-A3DC-16E859038F0A}" type="pres">
      <dgm:prSet presAssocID="{794F89B0-72C9-4430-BC2D-867213A901A1}" presName="text_1" presStyleLbl="node1" presStyleIdx="0" presStyleCnt="3" custScaleY="134086">
        <dgm:presLayoutVars>
          <dgm:bulletEnabled val="1"/>
        </dgm:presLayoutVars>
      </dgm:prSet>
      <dgm:spPr/>
    </dgm:pt>
    <dgm:pt modelId="{679C111E-A63E-432B-9FDD-E11724E51649}" type="pres">
      <dgm:prSet presAssocID="{794F89B0-72C9-4430-BC2D-867213A901A1}" presName="accent_1" presStyleCnt="0"/>
      <dgm:spPr/>
    </dgm:pt>
    <dgm:pt modelId="{6E5D3B9D-FAFC-499E-A2D5-10636357E0F1}" type="pres">
      <dgm:prSet presAssocID="{794F89B0-72C9-4430-BC2D-867213A901A1}" presName="accentRepeatNode" presStyleLbl="solidFgAcc1" presStyleIdx="0" presStyleCnt="3"/>
      <dgm:spPr/>
    </dgm:pt>
    <dgm:pt modelId="{8D8D4723-80D5-40E8-A20E-26B41F75FA30}" type="pres">
      <dgm:prSet presAssocID="{81840ACE-C3C1-47C3-A63E-956EC01CCA65}" presName="text_2" presStyleLbl="node1" presStyleIdx="1" presStyleCnt="3" custScaleY="105214">
        <dgm:presLayoutVars>
          <dgm:bulletEnabled val="1"/>
        </dgm:presLayoutVars>
      </dgm:prSet>
      <dgm:spPr/>
    </dgm:pt>
    <dgm:pt modelId="{65FFB9EC-0E95-470B-B4BB-4B105E71C80F}" type="pres">
      <dgm:prSet presAssocID="{81840ACE-C3C1-47C3-A63E-956EC01CCA65}" presName="accent_2" presStyleCnt="0"/>
      <dgm:spPr/>
    </dgm:pt>
    <dgm:pt modelId="{55CB0E93-C91C-4A89-85FA-D8AA67973DDE}" type="pres">
      <dgm:prSet presAssocID="{81840ACE-C3C1-47C3-A63E-956EC01CCA65}" presName="accentRepeatNode" presStyleLbl="solidFgAcc1" presStyleIdx="1" presStyleCnt="3"/>
      <dgm:spPr/>
    </dgm:pt>
    <dgm:pt modelId="{F8FF39F4-8081-422E-921F-9644A35B51BB}" type="pres">
      <dgm:prSet presAssocID="{552B2B83-92CC-41F6-9227-B335D39586C3}" presName="text_3" presStyleLbl="node1" presStyleIdx="2" presStyleCnt="3" custScaleY="166745">
        <dgm:presLayoutVars>
          <dgm:bulletEnabled val="1"/>
        </dgm:presLayoutVars>
      </dgm:prSet>
      <dgm:spPr/>
    </dgm:pt>
    <dgm:pt modelId="{F5D00899-C936-42A9-A607-B74C8DC57D85}" type="pres">
      <dgm:prSet presAssocID="{552B2B83-92CC-41F6-9227-B335D39586C3}" presName="accent_3" presStyleCnt="0"/>
      <dgm:spPr/>
    </dgm:pt>
    <dgm:pt modelId="{67A1059F-8030-47B8-88B0-808A5413D3A7}" type="pres">
      <dgm:prSet presAssocID="{552B2B83-92CC-41F6-9227-B335D39586C3}" presName="accentRepeatNode" presStyleLbl="solidFgAcc1" presStyleIdx="2" presStyleCnt="3"/>
      <dgm:spPr/>
    </dgm:pt>
  </dgm:ptLst>
  <dgm:cxnLst>
    <dgm:cxn modelId="{AD9A121C-EF1B-4602-95A1-D19FE64AC6F0}" type="presOf" srcId="{5BBD6FC4-56D3-49F4-A489-27EFD02BC2C7}" destId="{7A866600-D734-45CC-9462-B0B8530BC2BA}" srcOrd="0" destOrd="0" presId="urn:microsoft.com/office/officeart/2008/layout/VerticalCurvedList"/>
    <dgm:cxn modelId="{99477144-5A6D-45CF-8E4D-FEE68B03BE37}" srcId="{5E8DA0FC-8DB1-4A61-8A22-CF8A09987A6C}" destId="{81840ACE-C3C1-47C3-A63E-956EC01CCA65}" srcOrd="1" destOrd="0" parTransId="{6C24C202-0984-4552-8976-5FD7A772DEA1}" sibTransId="{6CEB80EE-CC76-44C7-88DA-0CCFB10F4187}"/>
    <dgm:cxn modelId="{47A9968A-57F3-4BF6-AF01-37FB348749C8}" type="presOf" srcId="{794F89B0-72C9-4430-BC2D-867213A901A1}" destId="{CDB084CB-D76A-484B-A3DC-16E859038F0A}" srcOrd="0" destOrd="0" presId="urn:microsoft.com/office/officeart/2008/layout/VerticalCurvedList"/>
    <dgm:cxn modelId="{8EAC479C-628C-4395-AA21-F9103EC6E66D}" type="presOf" srcId="{552B2B83-92CC-41F6-9227-B335D39586C3}" destId="{F8FF39F4-8081-422E-921F-9644A35B51BB}" srcOrd="0" destOrd="0" presId="urn:microsoft.com/office/officeart/2008/layout/VerticalCurvedList"/>
    <dgm:cxn modelId="{F07B329F-1413-4FE2-AAE2-C8445C1CA9E8}" type="presOf" srcId="{5E8DA0FC-8DB1-4A61-8A22-CF8A09987A6C}" destId="{41E56AD0-FA3C-48AB-B5DF-8AB3336501DD}" srcOrd="0" destOrd="0" presId="urn:microsoft.com/office/officeart/2008/layout/VerticalCurvedList"/>
    <dgm:cxn modelId="{922F69A8-210B-4219-81F2-AEA78AD05506}" srcId="{5E8DA0FC-8DB1-4A61-8A22-CF8A09987A6C}" destId="{552B2B83-92CC-41F6-9227-B335D39586C3}" srcOrd="2" destOrd="0" parTransId="{42C8B58B-902D-462C-81CF-1E9A246C42C0}" sibTransId="{86BC8128-DEE9-41DA-B8BF-A3FCFAF96548}"/>
    <dgm:cxn modelId="{CA6A71B1-2F63-4D5E-9A3E-9B5A9EB12E45}" type="presOf" srcId="{81840ACE-C3C1-47C3-A63E-956EC01CCA65}" destId="{8D8D4723-80D5-40E8-A20E-26B41F75FA30}" srcOrd="0" destOrd="0" presId="urn:microsoft.com/office/officeart/2008/layout/VerticalCurvedList"/>
    <dgm:cxn modelId="{E91D28F4-A2A1-4C66-87C3-2E75AFDB266C}" srcId="{5E8DA0FC-8DB1-4A61-8A22-CF8A09987A6C}" destId="{794F89B0-72C9-4430-BC2D-867213A901A1}" srcOrd="0" destOrd="0" parTransId="{BE0935DF-5B29-4356-A9D1-7B870F5A1CF3}" sibTransId="{5BBD6FC4-56D3-49F4-A489-27EFD02BC2C7}"/>
    <dgm:cxn modelId="{A352E891-F466-467E-A322-65B8C7122529}" type="presParOf" srcId="{41E56AD0-FA3C-48AB-B5DF-8AB3336501DD}" destId="{7F5ED59A-4354-460E-822A-4EBFB659A0FF}" srcOrd="0" destOrd="0" presId="urn:microsoft.com/office/officeart/2008/layout/VerticalCurvedList"/>
    <dgm:cxn modelId="{3C95366A-7DBB-4E64-A96B-0E8770A5F415}" type="presParOf" srcId="{7F5ED59A-4354-460E-822A-4EBFB659A0FF}" destId="{1CD8B241-594E-4DEA-87C2-5313F4FAB8DD}" srcOrd="0" destOrd="0" presId="urn:microsoft.com/office/officeart/2008/layout/VerticalCurvedList"/>
    <dgm:cxn modelId="{A0611784-80EC-4233-93D2-FF6CE7309196}" type="presParOf" srcId="{1CD8B241-594E-4DEA-87C2-5313F4FAB8DD}" destId="{D2D2D229-80FF-46F8-A99A-1830D0EBE30D}" srcOrd="0" destOrd="0" presId="urn:microsoft.com/office/officeart/2008/layout/VerticalCurvedList"/>
    <dgm:cxn modelId="{22E442DF-4170-49B4-ADE8-B5F6ADA79045}" type="presParOf" srcId="{1CD8B241-594E-4DEA-87C2-5313F4FAB8DD}" destId="{7A866600-D734-45CC-9462-B0B8530BC2BA}" srcOrd="1" destOrd="0" presId="urn:microsoft.com/office/officeart/2008/layout/VerticalCurvedList"/>
    <dgm:cxn modelId="{E7B64C9A-CD16-41C6-A4F0-C2AC091B5597}" type="presParOf" srcId="{1CD8B241-594E-4DEA-87C2-5313F4FAB8DD}" destId="{23053CE8-4BE9-43E1-8B22-FA55D672C357}" srcOrd="2" destOrd="0" presId="urn:microsoft.com/office/officeart/2008/layout/VerticalCurvedList"/>
    <dgm:cxn modelId="{B19AAF6C-4AE1-4CAB-8C2D-EAC4E7C14B99}" type="presParOf" srcId="{1CD8B241-594E-4DEA-87C2-5313F4FAB8DD}" destId="{4FE1DB94-F1B6-4E7C-B99F-F7A467B747C8}" srcOrd="3" destOrd="0" presId="urn:microsoft.com/office/officeart/2008/layout/VerticalCurvedList"/>
    <dgm:cxn modelId="{6F6978C2-9395-4974-92B6-B15ABADE9F48}" type="presParOf" srcId="{7F5ED59A-4354-460E-822A-4EBFB659A0FF}" destId="{CDB084CB-D76A-484B-A3DC-16E859038F0A}" srcOrd="1" destOrd="0" presId="urn:microsoft.com/office/officeart/2008/layout/VerticalCurvedList"/>
    <dgm:cxn modelId="{913EE242-999B-4908-A558-48153147B9B2}" type="presParOf" srcId="{7F5ED59A-4354-460E-822A-4EBFB659A0FF}" destId="{679C111E-A63E-432B-9FDD-E11724E51649}" srcOrd="2" destOrd="0" presId="urn:microsoft.com/office/officeart/2008/layout/VerticalCurvedList"/>
    <dgm:cxn modelId="{CBF14566-3040-4D92-B4B8-3C2436220EE7}" type="presParOf" srcId="{679C111E-A63E-432B-9FDD-E11724E51649}" destId="{6E5D3B9D-FAFC-499E-A2D5-10636357E0F1}" srcOrd="0" destOrd="0" presId="urn:microsoft.com/office/officeart/2008/layout/VerticalCurvedList"/>
    <dgm:cxn modelId="{2BB89E3E-5DC3-4459-A559-E9D537E6E3C8}" type="presParOf" srcId="{7F5ED59A-4354-460E-822A-4EBFB659A0FF}" destId="{8D8D4723-80D5-40E8-A20E-26B41F75FA30}" srcOrd="3" destOrd="0" presId="urn:microsoft.com/office/officeart/2008/layout/VerticalCurvedList"/>
    <dgm:cxn modelId="{E7B308E0-63D6-4762-971B-0F93434CE736}" type="presParOf" srcId="{7F5ED59A-4354-460E-822A-4EBFB659A0FF}" destId="{65FFB9EC-0E95-470B-B4BB-4B105E71C80F}" srcOrd="4" destOrd="0" presId="urn:microsoft.com/office/officeart/2008/layout/VerticalCurvedList"/>
    <dgm:cxn modelId="{55DFC18F-B22F-4918-993F-0D2CA98FFC65}" type="presParOf" srcId="{65FFB9EC-0E95-470B-B4BB-4B105E71C80F}" destId="{55CB0E93-C91C-4A89-85FA-D8AA67973DDE}" srcOrd="0" destOrd="0" presId="urn:microsoft.com/office/officeart/2008/layout/VerticalCurvedList"/>
    <dgm:cxn modelId="{F1FEB5A2-AD46-4936-937C-B9DF8B42F73F}" type="presParOf" srcId="{7F5ED59A-4354-460E-822A-4EBFB659A0FF}" destId="{F8FF39F4-8081-422E-921F-9644A35B51BB}" srcOrd="5" destOrd="0" presId="urn:microsoft.com/office/officeart/2008/layout/VerticalCurvedList"/>
    <dgm:cxn modelId="{277219FF-33EE-4928-9E23-3BAA0EFBF426}" type="presParOf" srcId="{7F5ED59A-4354-460E-822A-4EBFB659A0FF}" destId="{F5D00899-C936-42A9-A607-B74C8DC57D85}" srcOrd="6" destOrd="0" presId="urn:microsoft.com/office/officeart/2008/layout/VerticalCurvedList"/>
    <dgm:cxn modelId="{C6598062-A959-4DB7-8971-8DE976792F20}" type="presParOf" srcId="{F5D00899-C936-42A9-A607-B74C8DC57D85}" destId="{67A1059F-8030-47B8-88B0-808A5413D3A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8DA0FC-8DB1-4A61-8A22-CF8A09987A6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lt-LT"/>
        </a:p>
      </dgm:t>
    </dgm:pt>
    <dgm:pt modelId="{794F89B0-72C9-4430-BC2D-867213A901A1}">
      <dgm:prSet phldrT="[Text]" custT="1"/>
      <dgm:spPr/>
      <dgm:t>
        <a:bodyPr/>
        <a:lstStyle/>
        <a:p>
          <a:pPr algn="just">
            <a:buFont typeface="+mj-lt"/>
            <a:buAutoNum type="arabicPeriod"/>
          </a:pPr>
          <a:r>
            <a:rPr lang="lt-LT" sz="1600" b="1" dirty="0">
              <a:solidFill>
                <a:schemeClr val="accent1">
                  <a:lumMod val="50000"/>
                </a:schemeClr>
              </a:solidFill>
            </a:rPr>
            <a:t>Sukurti pažeidimų stebėsenos, išankstinio neteisėtai veiklą vykdančio verslo kontrolės planavimo, rizikos profiliavimo, pažeidimų prevencijos, teisės aktų taikymo praktikos analizavimo, veiklos vykdytojų prevencinio informavimo sistemas. Prevencinį informavimą ir kontrolę pirmiausia </a:t>
          </a:r>
          <a:r>
            <a:rPr lang="lt-LT" sz="1600" b="1" dirty="0">
              <a:solidFill>
                <a:srgbClr val="002060"/>
              </a:solidFill>
            </a:rPr>
            <a:t>koncentruoti dėmesį į pareigų nevykdančius transporto priemonių gamintojus ir importuotojus bei į nelegaliai veikiantį ENTP apdorojimo (ardymo) verslą.</a:t>
          </a:r>
        </a:p>
      </dgm:t>
    </dgm:pt>
    <dgm:pt modelId="{BE0935DF-5B29-4356-A9D1-7B870F5A1CF3}" type="parTrans" cxnId="{E91D28F4-A2A1-4C66-87C3-2E75AFDB266C}">
      <dgm:prSet/>
      <dgm:spPr/>
      <dgm:t>
        <a:bodyPr/>
        <a:lstStyle/>
        <a:p>
          <a:endParaRPr lang="lt-LT"/>
        </a:p>
      </dgm:t>
    </dgm:pt>
    <dgm:pt modelId="{5BBD6FC4-56D3-49F4-A489-27EFD02BC2C7}" type="sibTrans" cxnId="{E91D28F4-A2A1-4C66-87C3-2E75AFDB266C}">
      <dgm:prSet/>
      <dgm:spPr/>
      <dgm:t>
        <a:bodyPr/>
        <a:lstStyle/>
        <a:p>
          <a:endParaRPr lang="lt-LT"/>
        </a:p>
      </dgm:t>
    </dgm:pt>
    <dgm:pt modelId="{41E56AD0-FA3C-48AB-B5DF-8AB3336501DD}" type="pres">
      <dgm:prSet presAssocID="{5E8DA0FC-8DB1-4A61-8A22-CF8A09987A6C}" presName="Name0" presStyleCnt="0">
        <dgm:presLayoutVars>
          <dgm:chMax val="7"/>
          <dgm:chPref val="7"/>
          <dgm:dir/>
        </dgm:presLayoutVars>
      </dgm:prSet>
      <dgm:spPr/>
    </dgm:pt>
    <dgm:pt modelId="{7F5ED59A-4354-460E-822A-4EBFB659A0FF}" type="pres">
      <dgm:prSet presAssocID="{5E8DA0FC-8DB1-4A61-8A22-CF8A09987A6C}" presName="Name1" presStyleCnt="0"/>
      <dgm:spPr/>
    </dgm:pt>
    <dgm:pt modelId="{1CD8B241-594E-4DEA-87C2-5313F4FAB8DD}" type="pres">
      <dgm:prSet presAssocID="{5E8DA0FC-8DB1-4A61-8A22-CF8A09987A6C}" presName="cycle" presStyleCnt="0"/>
      <dgm:spPr/>
    </dgm:pt>
    <dgm:pt modelId="{D2D2D229-80FF-46F8-A99A-1830D0EBE30D}" type="pres">
      <dgm:prSet presAssocID="{5E8DA0FC-8DB1-4A61-8A22-CF8A09987A6C}" presName="srcNode" presStyleLbl="node1" presStyleIdx="0" presStyleCnt="1"/>
      <dgm:spPr/>
    </dgm:pt>
    <dgm:pt modelId="{7A866600-D734-45CC-9462-B0B8530BC2BA}" type="pres">
      <dgm:prSet presAssocID="{5E8DA0FC-8DB1-4A61-8A22-CF8A09987A6C}" presName="conn" presStyleLbl="parChTrans1D2" presStyleIdx="0" presStyleCnt="1"/>
      <dgm:spPr/>
    </dgm:pt>
    <dgm:pt modelId="{23053CE8-4BE9-43E1-8B22-FA55D672C357}" type="pres">
      <dgm:prSet presAssocID="{5E8DA0FC-8DB1-4A61-8A22-CF8A09987A6C}" presName="extraNode" presStyleLbl="node1" presStyleIdx="0" presStyleCnt="1"/>
      <dgm:spPr/>
    </dgm:pt>
    <dgm:pt modelId="{4FE1DB94-F1B6-4E7C-B99F-F7A467B747C8}" type="pres">
      <dgm:prSet presAssocID="{5E8DA0FC-8DB1-4A61-8A22-CF8A09987A6C}" presName="dstNode" presStyleLbl="node1" presStyleIdx="0" presStyleCnt="1"/>
      <dgm:spPr/>
    </dgm:pt>
    <dgm:pt modelId="{CDB084CB-D76A-484B-A3DC-16E859038F0A}" type="pres">
      <dgm:prSet presAssocID="{794F89B0-72C9-4430-BC2D-867213A901A1}" presName="text_1" presStyleLbl="node1" presStyleIdx="0" presStyleCnt="1" custScaleY="128301">
        <dgm:presLayoutVars>
          <dgm:bulletEnabled val="1"/>
        </dgm:presLayoutVars>
      </dgm:prSet>
      <dgm:spPr/>
    </dgm:pt>
    <dgm:pt modelId="{679C111E-A63E-432B-9FDD-E11724E51649}" type="pres">
      <dgm:prSet presAssocID="{794F89B0-72C9-4430-BC2D-867213A901A1}" presName="accent_1" presStyleCnt="0"/>
      <dgm:spPr/>
    </dgm:pt>
    <dgm:pt modelId="{6E5D3B9D-FAFC-499E-A2D5-10636357E0F1}" type="pres">
      <dgm:prSet presAssocID="{794F89B0-72C9-4430-BC2D-867213A901A1}" presName="accentRepeatNode" presStyleLbl="solidFgAcc1" presStyleIdx="0" presStyleCnt="1" custScaleX="110132" custScaleY="102573" custLinFactNeighborY="740"/>
      <dgm:spPr/>
    </dgm:pt>
  </dgm:ptLst>
  <dgm:cxnLst>
    <dgm:cxn modelId="{AD9A121C-EF1B-4602-95A1-D19FE64AC6F0}" type="presOf" srcId="{5BBD6FC4-56D3-49F4-A489-27EFD02BC2C7}" destId="{7A866600-D734-45CC-9462-B0B8530BC2BA}" srcOrd="0" destOrd="0" presId="urn:microsoft.com/office/officeart/2008/layout/VerticalCurvedList"/>
    <dgm:cxn modelId="{47A9968A-57F3-4BF6-AF01-37FB348749C8}" type="presOf" srcId="{794F89B0-72C9-4430-BC2D-867213A901A1}" destId="{CDB084CB-D76A-484B-A3DC-16E859038F0A}" srcOrd="0" destOrd="0" presId="urn:microsoft.com/office/officeart/2008/layout/VerticalCurvedList"/>
    <dgm:cxn modelId="{F07B329F-1413-4FE2-AAE2-C8445C1CA9E8}" type="presOf" srcId="{5E8DA0FC-8DB1-4A61-8A22-CF8A09987A6C}" destId="{41E56AD0-FA3C-48AB-B5DF-8AB3336501DD}" srcOrd="0" destOrd="0" presId="urn:microsoft.com/office/officeart/2008/layout/VerticalCurvedList"/>
    <dgm:cxn modelId="{E91D28F4-A2A1-4C66-87C3-2E75AFDB266C}" srcId="{5E8DA0FC-8DB1-4A61-8A22-CF8A09987A6C}" destId="{794F89B0-72C9-4430-BC2D-867213A901A1}" srcOrd="0" destOrd="0" parTransId="{BE0935DF-5B29-4356-A9D1-7B870F5A1CF3}" sibTransId="{5BBD6FC4-56D3-49F4-A489-27EFD02BC2C7}"/>
    <dgm:cxn modelId="{A352E891-F466-467E-A322-65B8C7122529}" type="presParOf" srcId="{41E56AD0-FA3C-48AB-B5DF-8AB3336501DD}" destId="{7F5ED59A-4354-460E-822A-4EBFB659A0FF}" srcOrd="0" destOrd="0" presId="urn:microsoft.com/office/officeart/2008/layout/VerticalCurvedList"/>
    <dgm:cxn modelId="{3C95366A-7DBB-4E64-A96B-0E8770A5F415}" type="presParOf" srcId="{7F5ED59A-4354-460E-822A-4EBFB659A0FF}" destId="{1CD8B241-594E-4DEA-87C2-5313F4FAB8DD}" srcOrd="0" destOrd="0" presId="urn:microsoft.com/office/officeart/2008/layout/VerticalCurvedList"/>
    <dgm:cxn modelId="{A0611784-80EC-4233-93D2-FF6CE7309196}" type="presParOf" srcId="{1CD8B241-594E-4DEA-87C2-5313F4FAB8DD}" destId="{D2D2D229-80FF-46F8-A99A-1830D0EBE30D}" srcOrd="0" destOrd="0" presId="urn:microsoft.com/office/officeart/2008/layout/VerticalCurvedList"/>
    <dgm:cxn modelId="{22E442DF-4170-49B4-ADE8-B5F6ADA79045}" type="presParOf" srcId="{1CD8B241-594E-4DEA-87C2-5313F4FAB8DD}" destId="{7A866600-D734-45CC-9462-B0B8530BC2BA}" srcOrd="1" destOrd="0" presId="urn:microsoft.com/office/officeart/2008/layout/VerticalCurvedList"/>
    <dgm:cxn modelId="{E7B64C9A-CD16-41C6-A4F0-C2AC091B5597}" type="presParOf" srcId="{1CD8B241-594E-4DEA-87C2-5313F4FAB8DD}" destId="{23053CE8-4BE9-43E1-8B22-FA55D672C357}" srcOrd="2" destOrd="0" presId="urn:microsoft.com/office/officeart/2008/layout/VerticalCurvedList"/>
    <dgm:cxn modelId="{B19AAF6C-4AE1-4CAB-8C2D-EAC4E7C14B99}" type="presParOf" srcId="{1CD8B241-594E-4DEA-87C2-5313F4FAB8DD}" destId="{4FE1DB94-F1B6-4E7C-B99F-F7A467B747C8}" srcOrd="3" destOrd="0" presId="urn:microsoft.com/office/officeart/2008/layout/VerticalCurvedList"/>
    <dgm:cxn modelId="{6F6978C2-9395-4974-92B6-B15ABADE9F48}" type="presParOf" srcId="{7F5ED59A-4354-460E-822A-4EBFB659A0FF}" destId="{CDB084CB-D76A-484B-A3DC-16E859038F0A}" srcOrd="1" destOrd="0" presId="urn:microsoft.com/office/officeart/2008/layout/VerticalCurvedList"/>
    <dgm:cxn modelId="{913EE242-999B-4908-A558-48153147B9B2}" type="presParOf" srcId="{7F5ED59A-4354-460E-822A-4EBFB659A0FF}" destId="{679C111E-A63E-432B-9FDD-E11724E51649}" srcOrd="2" destOrd="0" presId="urn:microsoft.com/office/officeart/2008/layout/VerticalCurvedList"/>
    <dgm:cxn modelId="{CBF14566-3040-4D92-B4B8-3C2436220EE7}" type="presParOf" srcId="{679C111E-A63E-432B-9FDD-E11724E51649}" destId="{6E5D3B9D-FAFC-499E-A2D5-10636357E0F1}"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64E6D-A83A-40E6-AF4C-43FDC91DDB91}">
      <dsp:nvSpPr>
        <dsp:cNvPr id="0" name=""/>
        <dsp:cNvSpPr/>
      </dsp:nvSpPr>
      <dsp:spPr>
        <a:xfrm>
          <a:off x="0" y="1471758"/>
          <a:ext cx="11100579" cy="201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E3A6F-C8B4-4176-8656-6CEBB26D575B}">
      <dsp:nvSpPr>
        <dsp:cNvPr id="0" name=""/>
        <dsp:cNvSpPr/>
      </dsp:nvSpPr>
      <dsp:spPr>
        <a:xfrm>
          <a:off x="255462" y="0"/>
          <a:ext cx="10589656" cy="153085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03" tIns="0" rIns="293703" bIns="0" numCol="1" spcCol="1270" anchor="ctr" anchorCtr="0">
          <a:noAutofit/>
        </a:bodyPr>
        <a:lstStyle/>
        <a:p>
          <a:pPr marL="0" lvl="0" indent="0" algn="l" defTabSz="622300">
            <a:lnSpc>
              <a:spcPct val="90000"/>
            </a:lnSpc>
            <a:spcBef>
              <a:spcPct val="0"/>
            </a:spcBef>
            <a:spcAft>
              <a:spcPct val="35000"/>
            </a:spcAft>
            <a:buNone/>
          </a:pPr>
          <a:endParaRPr lang="lt-LT" sz="1400" b="1" kern="1200" dirty="0"/>
        </a:p>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1.</a:t>
          </a:r>
          <a:r>
            <a:rPr lang="en-US" sz="1400" b="1" kern="1200" dirty="0">
              <a:solidFill>
                <a:schemeClr val="accent1">
                  <a:lumMod val="50000"/>
                </a:schemeClr>
              </a:solidFill>
            </a:rPr>
            <a:t> </a:t>
          </a:r>
          <a:r>
            <a:rPr lang="lt-LT" sz="1400" b="1" kern="1200" dirty="0">
              <a:solidFill>
                <a:schemeClr val="accent1">
                  <a:lumMod val="50000"/>
                </a:schemeClr>
              </a:solidFill>
            </a:rPr>
            <a:t>Dauguma transporto priemonių gamintojų ir importuotojų nevykdo LR atliekų tvarkymo įstatyme nustatytų pareigų. 2017 metais LR vidaus rinkai patiekta apie 160 tūkst. M1 ir N1 klasės transporto priemonių, iš jų:</a:t>
          </a:r>
        </a:p>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a:t>
          </a:r>
          <a:r>
            <a:rPr lang="en-US" sz="1400" b="1" kern="1200" dirty="0">
              <a:solidFill>
                <a:schemeClr val="accent1">
                  <a:lumMod val="50000"/>
                </a:schemeClr>
              </a:solidFill>
            </a:rPr>
            <a:t> </a:t>
          </a:r>
          <a:r>
            <a:rPr lang="lt-LT" sz="1400" b="1" kern="1200" dirty="0">
              <a:solidFill>
                <a:schemeClr val="accent1">
                  <a:lumMod val="50000"/>
                </a:schemeClr>
              </a:solidFill>
            </a:rPr>
            <a:t>pareigas vykdantys transporto priemonių gamintojai ir importuotojai LR vidaus rinkai patiekė apie 69 tūkst. transporto priemonių arba 43 %;</a:t>
          </a:r>
        </a:p>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a:t>
          </a:r>
          <a:r>
            <a:rPr lang="en-US" sz="1400" b="1" kern="1200" dirty="0">
              <a:solidFill>
                <a:schemeClr val="accent1">
                  <a:lumMod val="50000"/>
                </a:schemeClr>
              </a:solidFill>
            </a:rPr>
            <a:t> </a:t>
          </a:r>
          <a:r>
            <a:rPr lang="lt-LT" sz="1400" b="1" kern="1200" dirty="0">
              <a:solidFill>
                <a:schemeClr val="accent1">
                  <a:lumMod val="50000"/>
                </a:schemeClr>
              </a:solidFill>
            </a:rPr>
            <a:t>pareigų nevykdantys transporto priemonių gamintojai ir importuotojai LR vidaus rinkai patiekė apie 91 tūkst. transporto priemonių arba 57 %.</a:t>
          </a:r>
        </a:p>
        <a:p>
          <a:pPr marL="0" lvl="0" indent="0" algn="l" defTabSz="622300">
            <a:lnSpc>
              <a:spcPct val="90000"/>
            </a:lnSpc>
            <a:spcBef>
              <a:spcPct val="0"/>
            </a:spcBef>
            <a:spcAft>
              <a:spcPct val="35000"/>
            </a:spcAft>
            <a:buNone/>
          </a:pPr>
          <a:endParaRPr lang="lt-LT" sz="1100" kern="1200" dirty="0"/>
        </a:p>
      </dsp:txBody>
      <dsp:txXfrm>
        <a:off x="330192" y="74730"/>
        <a:ext cx="10440196" cy="1381397"/>
      </dsp:txXfrm>
    </dsp:sp>
    <dsp:sp modelId="{8DE88BAD-E06A-4B63-8A09-9DD7B36A268A}">
      <dsp:nvSpPr>
        <dsp:cNvPr id="0" name=""/>
        <dsp:cNvSpPr/>
      </dsp:nvSpPr>
      <dsp:spPr>
        <a:xfrm>
          <a:off x="0" y="2742606"/>
          <a:ext cx="11100579" cy="201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57F3F-2FBB-4C00-AB1C-B9BAC0C1F23D}">
      <dsp:nvSpPr>
        <dsp:cNvPr id="0" name=""/>
        <dsp:cNvSpPr/>
      </dsp:nvSpPr>
      <dsp:spPr>
        <a:xfrm>
          <a:off x="270060" y="1685379"/>
          <a:ext cx="10532522" cy="96505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03" tIns="0" rIns="293703" bIns="0" numCol="1" spcCol="1270" anchor="ctr" anchorCtr="0">
          <a:noAutofit/>
        </a:bodyPr>
        <a:lstStyle/>
        <a:p>
          <a:pPr marL="0" lvl="0" indent="0" algn="l" defTabSz="622300">
            <a:lnSpc>
              <a:spcPct val="90000"/>
            </a:lnSpc>
            <a:spcBef>
              <a:spcPct val="0"/>
            </a:spcBef>
            <a:spcAft>
              <a:spcPct val="35000"/>
            </a:spcAft>
            <a:buNone/>
          </a:pPr>
          <a:r>
            <a:rPr lang="lt-LT" sz="1400" b="1" kern="1200" dirty="0">
              <a:solidFill>
                <a:srgbClr val="002060"/>
              </a:solidFill>
            </a:rPr>
            <a:t>2. 47 % pirmą kartą 2017 metais Lietuvoje registruotų transporto priemonių buvo registruota pagal pateiktus užsienio transporto priemonių registracijos dokumentus (teisiškai transporto priemonė įsigyjama iš užsienyje registruoto asmens).</a:t>
          </a:r>
          <a:endParaRPr lang="lt-LT" sz="1400" kern="1200" dirty="0">
            <a:solidFill>
              <a:srgbClr val="002060"/>
            </a:solidFill>
          </a:endParaRPr>
        </a:p>
      </dsp:txBody>
      <dsp:txXfrm>
        <a:off x="317170" y="1732489"/>
        <a:ext cx="10438302" cy="870836"/>
      </dsp:txXfrm>
    </dsp:sp>
    <dsp:sp modelId="{F09B30D6-CB6C-4F0B-8BAE-59C17F97EA85}">
      <dsp:nvSpPr>
        <dsp:cNvPr id="0" name=""/>
        <dsp:cNvSpPr/>
      </dsp:nvSpPr>
      <dsp:spPr>
        <a:xfrm>
          <a:off x="0" y="4093342"/>
          <a:ext cx="11100579" cy="201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8EB36-773E-44F6-8409-6EC864370451}">
      <dsp:nvSpPr>
        <dsp:cNvPr id="0" name=""/>
        <dsp:cNvSpPr/>
      </dsp:nvSpPr>
      <dsp:spPr>
        <a:xfrm>
          <a:off x="238507" y="3005850"/>
          <a:ext cx="10595628" cy="107458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03" tIns="0" rIns="293703" bIns="0" numCol="1" spcCol="1270" anchor="ctr" anchorCtr="0">
          <a:noAutofit/>
        </a:bodyPr>
        <a:lstStyle/>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3</a:t>
          </a:r>
          <a:r>
            <a:rPr lang="en-US" sz="1400" b="1" kern="1200" dirty="0">
              <a:solidFill>
                <a:schemeClr val="accent1">
                  <a:lumMod val="50000"/>
                </a:schemeClr>
              </a:solidFill>
            </a:rPr>
            <a:t>. D</a:t>
          </a:r>
          <a:r>
            <a:rPr lang="lt-LT" sz="1400" b="1" kern="1200" dirty="0" err="1">
              <a:solidFill>
                <a:schemeClr val="accent1">
                  <a:lumMod val="50000"/>
                </a:schemeClr>
              </a:solidFill>
            </a:rPr>
            <a:t>ėl</a:t>
          </a:r>
          <a:r>
            <a:rPr lang="lt-LT" sz="1400" b="1" kern="1200" dirty="0">
              <a:solidFill>
                <a:schemeClr val="accent1">
                  <a:lumMod val="50000"/>
                </a:schemeClr>
              </a:solidFill>
            </a:rPr>
            <a:t> </a:t>
          </a:r>
          <a:r>
            <a:rPr lang="lt-LT" sz="1400" b="1" kern="1200" dirty="0">
              <a:solidFill>
                <a:srgbClr val="002060"/>
              </a:solidFill>
            </a:rPr>
            <a:t>neteisėto transporto priemonių tiekimo vidaus rinkai valstybė per metus galimai nesurenka mokesčių nuo 256  mln. eurų gautinų pajamų už naudotų automobilių pardavimą.</a:t>
          </a:r>
          <a:endParaRPr lang="lt-LT" sz="1400" b="1" kern="1200" dirty="0">
            <a:solidFill>
              <a:schemeClr val="accent1">
                <a:lumMod val="50000"/>
              </a:schemeClr>
            </a:solidFill>
          </a:endParaRPr>
        </a:p>
      </dsp:txBody>
      <dsp:txXfrm>
        <a:off x="290964" y="3058307"/>
        <a:ext cx="10490714" cy="969670"/>
      </dsp:txXfrm>
    </dsp:sp>
    <dsp:sp modelId="{A2873EA2-7F01-4D18-88DB-0E4E942F097A}">
      <dsp:nvSpPr>
        <dsp:cNvPr id="0" name=""/>
        <dsp:cNvSpPr/>
      </dsp:nvSpPr>
      <dsp:spPr>
        <a:xfrm>
          <a:off x="0" y="5353244"/>
          <a:ext cx="11100579" cy="2016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2EDE4-A1B7-4518-ABCA-79E8580CB9FC}">
      <dsp:nvSpPr>
        <dsp:cNvPr id="0" name=""/>
        <dsp:cNvSpPr/>
      </dsp:nvSpPr>
      <dsp:spPr>
        <a:xfrm>
          <a:off x="286589" y="4249952"/>
          <a:ext cx="10499470" cy="118562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03" tIns="0" rIns="293703" bIns="0" numCol="1" spcCol="1270" anchor="ctr" anchorCtr="0">
          <a:noAutofit/>
        </a:bodyPr>
        <a:lstStyle/>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4.</a:t>
          </a:r>
          <a:r>
            <a:rPr lang="en-US" sz="1400" b="1" kern="1200" dirty="0">
              <a:solidFill>
                <a:schemeClr val="accent1">
                  <a:lumMod val="50000"/>
                </a:schemeClr>
              </a:solidFill>
            </a:rPr>
            <a:t> </a:t>
          </a:r>
          <a:r>
            <a:rPr lang="lt-LT" sz="1400" b="1" kern="1200" dirty="0">
              <a:solidFill>
                <a:schemeClr val="accent1">
                  <a:lumMod val="50000"/>
                </a:schemeClr>
              </a:solidFill>
            </a:rPr>
            <a:t>Didžioji dauguma Lietuvoje susidarančių ENTP išardoma neteisėtai. 2017 metais Lietuvoje gali būti apdorota (išardyta) 129 tūkst. M1 ir N1 klasės netinkamų naudoti transporto priemonių, iš jų:</a:t>
          </a:r>
        </a:p>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a:t>
          </a:r>
          <a:r>
            <a:rPr lang="en-US" sz="1400" b="1" kern="1200" dirty="0">
              <a:solidFill>
                <a:schemeClr val="accent1">
                  <a:lumMod val="50000"/>
                </a:schemeClr>
              </a:solidFill>
            </a:rPr>
            <a:t> </a:t>
          </a:r>
          <a:r>
            <a:rPr lang="lt-LT" sz="1400" b="1" kern="1200" dirty="0">
              <a:solidFill>
                <a:schemeClr val="accent1">
                  <a:lumMod val="50000"/>
                </a:schemeClr>
              </a:solidFill>
            </a:rPr>
            <a:t>teisėtai apdorotas (išardytas) ENTP  kiekis yra 24 tūkst. arba 18 %;</a:t>
          </a:r>
        </a:p>
        <a:p>
          <a:pPr marL="0" lvl="0" indent="0" algn="just" defTabSz="622300">
            <a:lnSpc>
              <a:spcPct val="90000"/>
            </a:lnSpc>
            <a:spcBef>
              <a:spcPct val="0"/>
            </a:spcBef>
            <a:spcAft>
              <a:spcPct val="35000"/>
            </a:spcAft>
            <a:buNone/>
          </a:pPr>
          <a:r>
            <a:rPr lang="lt-LT" sz="1400" b="1" kern="1200" dirty="0">
              <a:solidFill>
                <a:schemeClr val="accent1">
                  <a:lumMod val="50000"/>
                </a:schemeClr>
              </a:solidFill>
            </a:rPr>
            <a:t>•</a:t>
          </a:r>
          <a:r>
            <a:rPr lang="en-US" sz="1400" b="1" kern="1200" dirty="0">
              <a:solidFill>
                <a:schemeClr val="accent1">
                  <a:lumMod val="50000"/>
                </a:schemeClr>
              </a:solidFill>
            </a:rPr>
            <a:t> </a:t>
          </a:r>
          <a:r>
            <a:rPr lang="lt-LT" sz="1400" b="1" kern="1200" dirty="0">
              <a:solidFill>
                <a:schemeClr val="accent1">
                  <a:lumMod val="50000"/>
                </a:schemeClr>
              </a:solidFill>
            </a:rPr>
            <a:t>neteisėtai apdorotas (išardytas) ENTP  kiekis yra 105 tūkst. arba 82 %.</a:t>
          </a:r>
          <a:r>
            <a:rPr lang="en-US" sz="1400" b="1" kern="1200" dirty="0">
              <a:solidFill>
                <a:schemeClr val="accent1">
                  <a:lumMod val="50000"/>
                </a:schemeClr>
              </a:solidFill>
            </a:rPr>
            <a:t> </a:t>
          </a:r>
          <a:endParaRPr lang="lt-LT" sz="1400" b="1" kern="1200" dirty="0">
            <a:solidFill>
              <a:srgbClr val="002060"/>
            </a:solidFill>
          </a:endParaRPr>
        </a:p>
      </dsp:txBody>
      <dsp:txXfrm>
        <a:off x="344466" y="4307829"/>
        <a:ext cx="10383716" cy="1069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64E6D-A83A-40E6-AF4C-43FDC91DDB91}">
      <dsp:nvSpPr>
        <dsp:cNvPr id="0" name=""/>
        <dsp:cNvSpPr/>
      </dsp:nvSpPr>
      <dsp:spPr>
        <a:xfrm>
          <a:off x="0" y="962743"/>
          <a:ext cx="11227966" cy="504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E3A6F-C8B4-4176-8656-6CEBB26D575B}">
      <dsp:nvSpPr>
        <dsp:cNvPr id="0" name=""/>
        <dsp:cNvSpPr/>
      </dsp:nvSpPr>
      <dsp:spPr>
        <a:xfrm>
          <a:off x="542758" y="115076"/>
          <a:ext cx="10678027" cy="114286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73" tIns="0" rIns="297073" bIns="0" numCol="1" spcCol="1270" anchor="ctr" anchorCtr="0">
          <a:noAutofit/>
        </a:bodyPr>
        <a:lstStyle/>
        <a:p>
          <a:pPr marL="0" lvl="0" indent="0" algn="just" defTabSz="711200">
            <a:lnSpc>
              <a:spcPct val="90000"/>
            </a:lnSpc>
            <a:spcBef>
              <a:spcPct val="0"/>
            </a:spcBef>
            <a:spcAft>
              <a:spcPct val="35000"/>
            </a:spcAft>
            <a:buNone/>
          </a:pPr>
          <a:r>
            <a:rPr lang="lt-LT" sz="1600" b="1" kern="1200" dirty="0">
              <a:solidFill>
                <a:schemeClr val="accent1">
                  <a:lumMod val="50000"/>
                </a:schemeClr>
              </a:solidFill>
            </a:rPr>
            <a:t>5.</a:t>
          </a:r>
          <a:r>
            <a:rPr lang="en-US" sz="1600" b="1" kern="1200" dirty="0">
              <a:solidFill>
                <a:schemeClr val="accent1">
                  <a:lumMod val="50000"/>
                </a:schemeClr>
              </a:solidFill>
            </a:rPr>
            <a:t> </a:t>
          </a:r>
          <a:r>
            <a:rPr lang="lt-LT" sz="1600" b="1" kern="1200" dirty="0">
              <a:solidFill>
                <a:schemeClr val="accent1">
                  <a:lumMod val="50000"/>
                </a:schemeClr>
              </a:solidFill>
            </a:rPr>
            <a:t>Dėl neteisėtos ENTP ardymo veiklos šešėlinis verslas per metus galimai gauna apie 23 mln. </a:t>
          </a:r>
          <a:r>
            <a:rPr lang="en-US" sz="1600" b="1" kern="1200" dirty="0">
              <a:solidFill>
                <a:schemeClr val="accent1">
                  <a:lumMod val="50000"/>
                </a:schemeClr>
              </a:solidFill>
            </a:rPr>
            <a:t>EUR </a:t>
          </a:r>
          <a:r>
            <a:rPr lang="lt-LT" sz="1600" b="1" kern="1200" dirty="0">
              <a:solidFill>
                <a:schemeClr val="accent1">
                  <a:lumMod val="50000"/>
                </a:schemeClr>
              </a:solidFill>
            </a:rPr>
            <a:t>neapskaitytų pajamų už priduotas teigiamą rinkos vertę turinčias atliekas ir parduotas pakartotiniam naudojimui tinkamas dalis. Taip pat per metus neapskaitoma apie 10 mln. </a:t>
          </a:r>
          <a:r>
            <a:rPr lang="en-US" sz="1600" b="1" kern="1200" dirty="0">
              <a:solidFill>
                <a:schemeClr val="accent1">
                  <a:lumMod val="50000"/>
                </a:schemeClr>
              </a:solidFill>
            </a:rPr>
            <a:t>EUR </a:t>
          </a:r>
          <a:r>
            <a:rPr lang="lt-LT" sz="1600" b="1" kern="1200" dirty="0">
              <a:solidFill>
                <a:schemeClr val="accent1">
                  <a:lumMod val="50000"/>
                </a:schemeClr>
              </a:solidFill>
            </a:rPr>
            <a:t>gautinų lėšų dėl neigiamą rinkos vertę turinčių atliekų, susidariusių apdorojant ENTP, pridavimo. Iš  viso valstybė per metus galimai nesurenka mokesčių nuo 33 mln. </a:t>
          </a:r>
          <a:r>
            <a:rPr lang="en-US" sz="1600" b="1" kern="1200" dirty="0">
              <a:solidFill>
                <a:schemeClr val="accent1">
                  <a:lumMod val="50000"/>
                </a:schemeClr>
              </a:solidFill>
            </a:rPr>
            <a:t>EUR </a:t>
          </a:r>
          <a:r>
            <a:rPr lang="lt-LT" sz="1600" b="1" kern="1200" dirty="0">
              <a:solidFill>
                <a:schemeClr val="accent1">
                  <a:lumMod val="50000"/>
                </a:schemeClr>
              </a:solidFill>
            </a:rPr>
            <a:t>gautinų pajamų už priduotas atliekas.</a:t>
          </a:r>
          <a:endParaRPr lang="lt-LT" sz="1200" b="1" kern="1200" dirty="0">
            <a:solidFill>
              <a:schemeClr val="accent1">
                <a:lumMod val="50000"/>
              </a:schemeClr>
            </a:solidFill>
          </a:endParaRPr>
        </a:p>
      </dsp:txBody>
      <dsp:txXfrm>
        <a:off x="598548" y="170866"/>
        <a:ext cx="10566447" cy="1031286"/>
      </dsp:txXfrm>
    </dsp:sp>
    <dsp:sp modelId="{F09B30D6-CB6C-4F0B-8BAE-59C17F97EA85}">
      <dsp:nvSpPr>
        <dsp:cNvPr id="0" name=""/>
        <dsp:cNvSpPr/>
      </dsp:nvSpPr>
      <dsp:spPr>
        <a:xfrm>
          <a:off x="0" y="2371547"/>
          <a:ext cx="11227966" cy="504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8EB36-773E-44F6-8409-6EC864370451}">
      <dsp:nvSpPr>
        <dsp:cNvPr id="0" name=""/>
        <dsp:cNvSpPr/>
      </dsp:nvSpPr>
      <dsp:spPr>
        <a:xfrm>
          <a:off x="534534" y="1574743"/>
          <a:ext cx="10690679" cy="109200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73" tIns="0" rIns="297073" bIns="0" numCol="1" spcCol="1270" anchor="ctr" anchorCtr="0">
          <a:noAutofit/>
        </a:bodyPr>
        <a:lstStyle/>
        <a:p>
          <a:pPr marL="0" lvl="0" indent="0" algn="just" defTabSz="711200">
            <a:lnSpc>
              <a:spcPct val="90000"/>
            </a:lnSpc>
            <a:spcBef>
              <a:spcPct val="0"/>
            </a:spcBef>
            <a:spcAft>
              <a:spcPct val="35000"/>
            </a:spcAft>
            <a:buNone/>
          </a:pPr>
          <a:r>
            <a:rPr lang="lt-LT" sz="1600" b="1" kern="1200" dirty="0">
              <a:solidFill>
                <a:schemeClr val="accent1">
                  <a:lumMod val="50000"/>
                </a:schemeClr>
              </a:solidFill>
            </a:rPr>
            <a:t>6.</a:t>
          </a:r>
          <a:r>
            <a:rPr lang="en-US" sz="1600" b="1" kern="1200" dirty="0">
              <a:solidFill>
                <a:schemeClr val="accent1">
                  <a:lumMod val="50000"/>
                </a:schemeClr>
              </a:solidFill>
            </a:rPr>
            <a:t> </a:t>
          </a:r>
          <a:r>
            <a:rPr lang="lt-LT" sz="1600" b="1" kern="1200" dirty="0">
              <a:solidFill>
                <a:schemeClr val="accent1">
                  <a:lumMod val="50000"/>
                </a:schemeClr>
              </a:solidFill>
            </a:rPr>
            <a:t>Aplinkosauginių ir kitų dokumentų gavimas teisėtai ENTP apdorojimo veiklai pradėti vidutiniškai užtrunka apie 7 </a:t>
          </a:r>
          <a:r>
            <a:rPr lang="lt-LT" sz="1600" b="1" kern="1200" dirty="0" err="1">
              <a:solidFill>
                <a:schemeClr val="accent1">
                  <a:lumMod val="50000"/>
                </a:schemeClr>
              </a:solidFill>
            </a:rPr>
            <a:t>mėn</a:t>
          </a:r>
          <a:r>
            <a:rPr lang="en-US" sz="1600" b="1" kern="1200" dirty="0">
              <a:solidFill>
                <a:schemeClr val="accent1">
                  <a:lumMod val="50000"/>
                </a:schemeClr>
              </a:solidFill>
            </a:rPr>
            <a:t>.</a:t>
          </a:r>
          <a:r>
            <a:rPr lang="lt-LT" sz="1600" b="1" kern="1200" dirty="0">
              <a:solidFill>
                <a:schemeClr val="accent1">
                  <a:lumMod val="50000"/>
                </a:schemeClr>
              </a:solidFill>
            </a:rPr>
            <a:t> ir planuojamos veiklos vykdytojui gali kainuoti apie 35 tūkst. </a:t>
          </a:r>
          <a:r>
            <a:rPr lang="en-US" sz="1600" b="1" kern="1200" dirty="0">
              <a:solidFill>
                <a:schemeClr val="accent1">
                  <a:lumMod val="50000"/>
                </a:schemeClr>
              </a:solidFill>
            </a:rPr>
            <a:t>EUR.</a:t>
          </a:r>
          <a:r>
            <a:rPr lang="lt-LT" sz="1600" b="1" kern="1200" dirty="0">
              <a:solidFill>
                <a:schemeClr val="accent1">
                  <a:lumMod val="50000"/>
                </a:schemeClr>
              </a:solidFill>
            </a:rPr>
            <a:t> Tokia administracinė ir finansinė našta </a:t>
          </a:r>
          <a:r>
            <a:rPr lang="en-US" sz="1600" b="1" kern="1200" dirty="0">
              <a:solidFill>
                <a:schemeClr val="accent1">
                  <a:lumMod val="50000"/>
                </a:schemeClr>
              </a:solidFill>
            </a:rPr>
            <a:t>SVV </a:t>
          </a:r>
          <a:r>
            <a:rPr lang="lt-LT" sz="1600" b="1" kern="1200" dirty="0">
              <a:solidFill>
                <a:schemeClr val="accent1">
                  <a:lumMod val="50000"/>
                </a:schemeClr>
              </a:solidFill>
            </a:rPr>
            <a:t>yra per didėlė ir skatina vykdyti veiklą nelegaliai. </a:t>
          </a:r>
          <a:r>
            <a:rPr lang="en-US" sz="1600" b="1" kern="1200" dirty="0" err="1">
              <a:solidFill>
                <a:schemeClr val="accent1">
                  <a:lumMod val="50000"/>
                </a:schemeClr>
              </a:solidFill>
            </a:rPr>
            <a:t>Apie</a:t>
          </a:r>
          <a:r>
            <a:rPr lang="en-US" sz="1600" b="1" kern="1200" dirty="0">
              <a:solidFill>
                <a:schemeClr val="accent1">
                  <a:lumMod val="50000"/>
                </a:schemeClr>
              </a:solidFill>
            </a:rPr>
            <a:t> 98 proc. k</a:t>
          </a:r>
          <a:r>
            <a:rPr lang="lt-LT" sz="1600" b="1" kern="1200" dirty="0" err="1">
              <a:solidFill>
                <a:schemeClr val="accent1">
                  <a:lumMod val="50000"/>
                </a:schemeClr>
              </a:solidFill>
            </a:rPr>
            <a:t>ontrolė</a:t>
          </a:r>
          <a:r>
            <a:rPr lang="en-US" sz="1600" b="1" kern="1200" dirty="0">
              <a:solidFill>
                <a:schemeClr val="accent1">
                  <a:lumMod val="50000"/>
                </a:schemeClr>
              </a:solidFill>
            </a:rPr>
            <a:t>s</a:t>
          </a:r>
          <a:r>
            <a:rPr lang="lt-LT" sz="1600" b="1" kern="1200" dirty="0">
              <a:solidFill>
                <a:schemeClr val="accent1">
                  <a:lumMod val="50000"/>
                </a:schemeClr>
              </a:solidFill>
            </a:rPr>
            <a:t>, vykdant planinius patikrinimus, nukreipiama į teisėtai veikiantį verslą, tuo tarpu nelegalus  verslas ir toliau veikia šešėlyje.</a:t>
          </a:r>
        </a:p>
      </dsp:txBody>
      <dsp:txXfrm>
        <a:off x="587841" y="1628050"/>
        <a:ext cx="10584065" cy="985389"/>
      </dsp:txXfrm>
    </dsp:sp>
    <dsp:sp modelId="{66D03F22-D119-4D2F-8F4C-7759798DA078}">
      <dsp:nvSpPr>
        <dsp:cNvPr id="0" name=""/>
        <dsp:cNvSpPr/>
      </dsp:nvSpPr>
      <dsp:spPr>
        <a:xfrm>
          <a:off x="0" y="3470987"/>
          <a:ext cx="11227966" cy="504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5B631-324E-4E52-82C8-B476C76C9A3A}">
      <dsp:nvSpPr>
        <dsp:cNvPr id="0" name=""/>
        <dsp:cNvSpPr/>
      </dsp:nvSpPr>
      <dsp:spPr>
        <a:xfrm>
          <a:off x="535617" y="2981433"/>
          <a:ext cx="10692348" cy="7826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73" tIns="0" rIns="297073" bIns="0" numCol="1" spcCol="1270" anchor="ctr" anchorCtr="0">
          <a:noAutofit/>
        </a:bodyPr>
        <a:lstStyle/>
        <a:p>
          <a:pPr marL="0" lvl="0" indent="0" algn="l" defTabSz="711200">
            <a:lnSpc>
              <a:spcPct val="90000"/>
            </a:lnSpc>
            <a:spcBef>
              <a:spcPct val="0"/>
            </a:spcBef>
            <a:spcAft>
              <a:spcPct val="35000"/>
            </a:spcAft>
            <a:buNone/>
          </a:pPr>
          <a:r>
            <a:rPr lang="lt-LT" sz="1600" b="1" kern="1200" dirty="0">
              <a:solidFill>
                <a:schemeClr val="accent1">
                  <a:lumMod val="50000"/>
                </a:schemeClr>
              </a:solidFill>
            </a:rPr>
            <a:t>7.</a:t>
          </a:r>
          <a:r>
            <a:rPr lang="en-US" sz="1600" b="1" kern="1200" dirty="0">
              <a:solidFill>
                <a:schemeClr val="accent1">
                  <a:lumMod val="50000"/>
                </a:schemeClr>
              </a:solidFill>
            </a:rPr>
            <a:t> </a:t>
          </a:r>
          <a:r>
            <a:rPr lang="lt-LT" sz="1600" b="1" kern="1200" dirty="0">
              <a:solidFill>
                <a:schemeClr val="accent1">
                  <a:lumMod val="50000"/>
                </a:schemeClr>
              </a:solidFill>
            </a:rPr>
            <a:t>Neteisėtai ENTP ardymą vykdantys asmenys ir aplinkosauginių bei mokestinių prievolių nevykdantys transporto priemonių gamintojai ir importuotojai ne tik iškraipo rinką ir konkurencinę aplinką, bet ir dėl negalėjimo sąžiningai konkuruoti stumia visą sektorių į šešėlį</a:t>
          </a:r>
          <a:r>
            <a:rPr lang="en-US" sz="1600" b="1" kern="1200" dirty="0">
              <a:solidFill>
                <a:schemeClr val="accent1">
                  <a:lumMod val="50000"/>
                </a:schemeClr>
              </a:solidFill>
            </a:rPr>
            <a:t>.</a:t>
          </a:r>
          <a:endParaRPr lang="lt-LT" sz="1600" b="1" kern="1200" dirty="0">
            <a:solidFill>
              <a:schemeClr val="accent1">
                <a:lumMod val="50000"/>
              </a:schemeClr>
            </a:solidFill>
          </a:endParaRPr>
        </a:p>
      </dsp:txBody>
      <dsp:txXfrm>
        <a:off x="573822" y="3019638"/>
        <a:ext cx="10615938" cy="706230"/>
      </dsp:txXfrm>
    </dsp:sp>
    <dsp:sp modelId="{C337281D-F523-4F68-ADF3-5337306C5AC3}">
      <dsp:nvSpPr>
        <dsp:cNvPr id="0" name=""/>
        <dsp:cNvSpPr/>
      </dsp:nvSpPr>
      <dsp:spPr>
        <a:xfrm>
          <a:off x="0" y="4992693"/>
          <a:ext cx="11227966" cy="504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D6B91-3993-4442-9613-5C317F8DCF59}">
      <dsp:nvSpPr>
        <dsp:cNvPr id="0" name=""/>
        <dsp:cNvSpPr/>
      </dsp:nvSpPr>
      <dsp:spPr>
        <a:xfrm>
          <a:off x="534534" y="4082987"/>
          <a:ext cx="10690679" cy="120490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73" tIns="0" rIns="297073" bIns="0" numCol="1" spcCol="1270" anchor="ctr" anchorCtr="0">
          <a:noAutofit/>
        </a:bodyPr>
        <a:lstStyle/>
        <a:p>
          <a:pPr marL="0" lvl="0" indent="0" algn="l" defTabSz="711200">
            <a:lnSpc>
              <a:spcPct val="90000"/>
            </a:lnSpc>
            <a:spcBef>
              <a:spcPct val="0"/>
            </a:spcBef>
            <a:spcAft>
              <a:spcPct val="35000"/>
            </a:spcAft>
            <a:buNone/>
          </a:pPr>
          <a:r>
            <a:rPr lang="lt-LT" sz="1600" b="1" kern="1200" dirty="0">
              <a:solidFill>
                <a:schemeClr val="accent1">
                  <a:lumMod val="50000"/>
                </a:schemeClr>
              </a:solidFill>
            </a:rPr>
            <a:t>8.</a:t>
          </a:r>
          <a:r>
            <a:rPr lang="en-US" sz="1600" b="1" kern="1200" dirty="0">
              <a:solidFill>
                <a:schemeClr val="accent1">
                  <a:lumMod val="50000"/>
                </a:schemeClr>
              </a:solidFill>
            </a:rPr>
            <a:t> </a:t>
          </a:r>
          <a:r>
            <a:rPr lang="lt-LT" sz="1600" b="1" kern="1200" dirty="0">
              <a:solidFill>
                <a:schemeClr val="accent1">
                  <a:lumMod val="50000"/>
                </a:schemeClr>
              </a:solidFill>
            </a:rPr>
            <a:t>Dėl LR atliekų tvarkymo įstatyme transporto priemonių gamintojams ir importuotojams nustatytų pareigų nevykdymo ir neteisėto netinkamų naudoti M1 ir N1 klasės automobilių </a:t>
          </a:r>
          <a:r>
            <a:rPr lang="lt-LT" sz="1600" b="1" kern="1200" dirty="0">
              <a:solidFill>
                <a:srgbClr val="002060"/>
              </a:solidFill>
            </a:rPr>
            <a:t>ardymo Lietuva nevykdo </a:t>
          </a:r>
          <a:r>
            <a:rPr lang="lt-LT" sz="1600" b="1" kern="1200" dirty="0">
              <a:solidFill>
                <a:schemeClr val="accent1">
                  <a:lumMod val="50000"/>
                </a:schemeClr>
              </a:solidFill>
            </a:rPr>
            <a:t>Europos Parlamento ir Tarybos Direktyvoje 2000/53/EB dėl ENTP nustatytų pakartotinio naudojimo ir naudojimo bei pakartotinio naudojimo ir perdirbimo užduočių. </a:t>
          </a:r>
        </a:p>
      </dsp:txBody>
      <dsp:txXfrm>
        <a:off x="593353" y="4141806"/>
        <a:ext cx="10573041" cy="1087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66600-D734-45CC-9462-B0B8530BC2BA}">
      <dsp:nvSpPr>
        <dsp:cNvPr id="0" name=""/>
        <dsp:cNvSpPr/>
      </dsp:nvSpPr>
      <dsp:spPr>
        <a:xfrm>
          <a:off x="-6542431" y="-1000956"/>
          <a:ext cx="7790031" cy="7790031"/>
        </a:xfrm>
        <a:prstGeom prst="blockArc">
          <a:avLst>
            <a:gd name="adj1" fmla="val 18900000"/>
            <a:gd name="adj2" fmla="val 2700000"/>
            <a:gd name="adj3" fmla="val 277"/>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084CB-D76A-484B-A3DC-16E859038F0A}">
      <dsp:nvSpPr>
        <dsp:cNvPr id="0" name=""/>
        <dsp:cNvSpPr/>
      </dsp:nvSpPr>
      <dsp:spPr>
        <a:xfrm>
          <a:off x="803390" y="563230"/>
          <a:ext cx="10222784" cy="1188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64"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Teisės aktuose numatyti</a:t>
          </a:r>
          <a:r>
            <a:rPr lang="en-US" sz="1600" b="1" kern="1200" dirty="0">
              <a:solidFill>
                <a:schemeClr val="accent1">
                  <a:lumMod val="50000"/>
                </a:schemeClr>
              </a:solidFill>
            </a:rPr>
            <a:t>, </a:t>
          </a:r>
          <a:r>
            <a:rPr lang="en-US" sz="1600" b="1" kern="1200" dirty="0" err="1">
              <a:solidFill>
                <a:schemeClr val="accent1">
                  <a:lumMod val="50000"/>
                </a:schemeClr>
              </a:solidFill>
            </a:rPr>
            <a:t>kad</a:t>
          </a:r>
          <a:r>
            <a:rPr lang="en-US" sz="1600" b="1" kern="1200" dirty="0">
              <a:solidFill>
                <a:schemeClr val="accent1">
                  <a:lumMod val="50000"/>
                </a:schemeClr>
              </a:solidFill>
            </a:rPr>
            <a:t> </a:t>
          </a:r>
          <a:r>
            <a:rPr lang="lt-LT" sz="1600" b="1" kern="1200" dirty="0">
              <a:solidFill>
                <a:schemeClr val="accent1">
                  <a:lumMod val="50000"/>
                </a:schemeClr>
              </a:solidFill>
            </a:rPr>
            <a:t>pareigų nevykdantiems transporto priemonių gamintojams ir importuotojams</a:t>
          </a:r>
          <a:r>
            <a:rPr lang="en-US" sz="1600" b="1" kern="1200" dirty="0">
              <a:solidFill>
                <a:schemeClr val="accent1">
                  <a:lumMod val="50000"/>
                </a:schemeClr>
              </a:solidFill>
            </a:rPr>
            <a:t> b</a:t>
          </a:r>
          <a:r>
            <a:rPr lang="lt-LT" sz="1600" b="1" kern="1200" dirty="0" err="1">
              <a:solidFill>
                <a:schemeClr val="accent1">
                  <a:lumMod val="50000"/>
                </a:schemeClr>
              </a:solidFill>
            </a:rPr>
            <a:t>ūtų</a:t>
          </a:r>
          <a:r>
            <a:rPr lang="lt-LT" sz="1600" b="1" kern="1200" dirty="0">
              <a:solidFill>
                <a:schemeClr val="accent1">
                  <a:lumMod val="50000"/>
                </a:schemeClr>
              </a:solidFill>
            </a:rPr>
            <a:t> taikoma ekonominė sankcija, kuri būtų žymiai didesnė nei būtų kainavęs gamintojams ir importuotojams nustatytų pareigų vykdymas. Ekonominių sankcijų taikymo metu gautos lėšos galėtų būti apskaitomos Atliekų tvarkymo programoje ir panaudojamos kontrolės stiprinimui ar kitiems tikslams.</a:t>
          </a:r>
        </a:p>
      </dsp:txBody>
      <dsp:txXfrm>
        <a:off x="803390" y="563230"/>
        <a:ext cx="10222784" cy="1188787"/>
      </dsp:txXfrm>
    </dsp:sp>
    <dsp:sp modelId="{6E5D3B9D-FAFC-499E-A2D5-10636357E0F1}">
      <dsp:nvSpPr>
        <dsp:cNvPr id="0" name=""/>
        <dsp:cNvSpPr/>
      </dsp:nvSpPr>
      <dsp:spPr>
        <a:xfrm>
          <a:off x="79876" y="434108"/>
          <a:ext cx="1447029" cy="144702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D4723-80D5-40E8-A20E-26B41F75FA30}">
      <dsp:nvSpPr>
        <dsp:cNvPr id="0" name=""/>
        <dsp:cNvSpPr/>
      </dsp:nvSpPr>
      <dsp:spPr>
        <a:xfrm>
          <a:off x="1128323" y="2226996"/>
          <a:ext cx="9801987" cy="11831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64"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Teisės aktuose numatyti draudimą Transporto priemonių registre pirmą kartą registruoti transporto priemonę įsigytą iš gamintojo ir importuotojo, kuris neregistruotas Vieningoje gaminių ir pakuočių apskaitos informacinėje sistemoje (toliau ir – GPAIS) ir nedalyvauja ENTP tvarkymo sistemoje. </a:t>
          </a:r>
        </a:p>
      </dsp:txBody>
      <dsp:txXfrm>
        <a:off x="1128323" y="2226996"/>
        <a:ext cx="9801987" cy="1183126"/>
      </dsp:txXfrm>
    </dsp:sp>
    <dsp:sp modelId="{55CB0E93-C91C-4A89-85FA-D8AA67973DDE}">
      <dsp:nvSpPr>
        <dsp:cNvPr id="0" name=""/>
        <dsp:cNvSpPr/>
      </dsp:nvSpPr>
      <dsp:spPr>
        <a:xfrm>
          <a:off x="500672" y="2170544"/>
          <a:ext cx="1447029" cy="144702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FF39F4-8081-422E-921F-9644A35B51BB}">
      <dsp:nvSpPr>
        <dsp:cNvPr id="0" name=""/>
        <dsp:cNvSpPr/>
      </dsp:nvSpPr>
      <dsp:spPr>
        <a:xfrm>
          <a:off x="803390" y="4114623"/>
          <a:ext cx="10222784" cy="10317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64"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Numatyti, kad </a:t>
          </a:r>
          <a:r>
            <a:rPr lang="lt-LT" sz="1600" b="1" kern="1200" dirty="0">
              <a:solidFill>
                <a:srgbClr val="002060"/>
              </a:solidFill>
            </a:rPr>
            <a:t>Transporto priemonių registro valdytojas kauptų, sistemintų ir kasmet kontroliuojančiai institucijai perduotų duomenis apie pirmą kartą Lietuvoje registruojamų transporto priemonių pardavėjus ir jų LR vidaus rinkai patiektą transporto priemonių kiekį.  </a:t>
          </a:r>
        </a:p>
      </dsp:txBody>
      <dsp:txXfrm>
        <a:off x="803390" y="4114623"/>
        <a:ext cx="10222784" cy="1031743"/>
      </dsp:txXfrm>
    </dsp:sp>
    <dsp:sp modelId="{67A1059F-8030-47B8-88B0-808A5413D3A7}">
      <dsp:nvSpPr>
        <dsp:cNvPr id="0" name=""/>
        <dsp:cNvSpPr/>
      </dsp:nvSpPr>
      <dsp:spPr>
        <a:xfrm>
          <a:off x="79876" y="3906980"/>
          <a:ext cx="1447029" cy="144702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66600-D734-45CC-9462-B0B8530BC2BA}">
      <dsp:nvSpPr>
        <dsp:cNvPr id="0" name=""/>
        <dsp:cNvSpPr/>
      </dsp:nvSpPr>
      <dsp:spPr>
        <a:xfrm>
          <a:off x="-6355026" y="-972415"/>
          <a:ext cx="7567015" cy="7567015"/>
        </a:xfrm>
        <a:prstGeom prst="blockArc">
          <a:avLst>
            <a:gd name="adj1" fmla="val 18900000"/>
            <a:gd name="adj2" fmla="val 2700000"/>
            <a:gd name="adj3" fmla="val 28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084CB-D76A-484B-A3DC-16E859038F0A}">
      <dsp:nvSpPr>
        <dsp:cNvPr id="0" name=""/>
        <dsp:cNvSpPr/>
      </dsp:nvSpPr>
      <dsp:spPr>
        <a:xfrm>
          <a:off x="780359" y="366735"/>
          <a:ext cx="10072385" cy="15154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522"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LR atliekų tvarkymo įstatyme nustatyti vienodus reikalavimus licencijuotoms organizacijoms priklausantiems transporto priemonių gamintojams ir (ar) importuotojams ir individualiai pareigas vykdantiems transporto priemonių gamintojams ir (ar) importuotojams. </a:t>
          </a:r>
        </a:p>
      </dsp:txBody>
      <dsp:txXfrm>
        <a:off x="780359" y="366735"/>
        <a:ext cx="10072385" cy="1515403"/>
      </dsp:txXfrm>
    </dsp:sp>
    <dsp:sp modelId="{6E5D3B9D-FAFC-499E-A2D5-10636357E0F1}">
      <dsp:nvSpPr>
        <dsp:cNvPr id="0" name=""/>
        <dsp:cNvSpPr/>
      </dsp:nvSpPr>
      <dsp:spPr>
        <a:xfrm>
          <a:off x="77586" y="421663"/>
          <a:ext cx="1405546" cy="140554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D4723-80D5-40E8-A20E-26B41F75FA30}">
      <dsp:nvSpPr>
        <dsp:cNvPr id="0" name=""/>
        <dsp:cNvSpPr/>
      </dsp:nvSpPr>
      <dsp:spPr>
        <a:xfrm>
          <a:off x="1189091" y="2010290"/>
          <a:ext cx="9663652" cy="16016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522"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Panaikinti priverstinio (automatinio) transporto priemonės išregistravimo galimybę, kai pardavus automobilį ir pasikeitus jo valdytojui pastarasis neperregistravo automobilio savo vardu.</a:t>
          </a:r>
        </a:p>
      </dsp:txBody>
      <dsp:txXfrm>
        <a:off x="1189091" y="2010290"/>
        <a:ext cx="9663652" cy="1601602"/>
      </dsp:txXfrm>
    </dsp:sp>
    <dsp:sp modelId="{55CB0E93-C91C-4A89-85FA-D8AA67973DDE}">
      <dsp:nvSpPr>
        <dsp:cNvPr id="0" name=""/>
        <dsp:cNvSpPr/>
      </dsp:nvSpPr>
      <dsp:spPr>
        <a:xfrm>
          <a:off x="486318" y="2108319"/>
          <a:ext cx="1405546" cy="140554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FF39F4-8081-422E-921F-9644A35B51BB}">
      <dsp:nvSpPr>
        <dsp:cNvPr id="0" name=""/>
        <dsp:cNvSpPr/>
      </dsp:nvSpPr>
      <dsp:spPr>
        <a:xfrm>
          <a:off x="780359" y="3816625"/>
          <a:ext cx="10072385" cy="13622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2522"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Teisės aktuose nustatyti, kad Transporto priemonių registro tvarkytojui sustabdžius leidimą dalyvauti eisme tolesnis buvimas Transporto priemonių registre transporto priemonės savininkui būtų mokamas iki transporto priemonės išregistravimo.</a:t>
          </a:r>
        </a:p>
      </dsp:txBody>
      <dsp:txXfrm>
        <a:off x="780359" y="3816625"/>
        <a:ext cx="10072385" cy="1362243"/>
      </dsp:txXfrm>
    </dsp:sp>
    <dsp:sp modelId="{67A1059F-8030-47B8-88B0-808A5413D3A7}">
      <dsp:nvSpPr>
        <dsp:cNvPr id="0" name=""/>
        <dsp:cNvSpPr/>
      </dsp:nvSpPr>
      <dsp:spPr>
        <a:xfrm>
          <a:off x="77586" y="3794974"/>
          <a:ext cx="1405546" cy="1405546"/>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66600-D734-45CC-9462-B0B8530BC2BA}">
      <dsp:nvSpPr>
        <dsp:cNvPr id="0" name=""/>
        <dsp:cNvSpPr/>
      </dsp:nvSpPr>
      <dsp:spPr>
        <a:xfrm>
          <a:off x="-5858201" y="-896751"/>
          <a:ext cx="6975781" cy="6975781"/>
        </a:xfrm>
        <a:prstGeom prst="blockArc">
          <a:avLst>
            <a:gd name="adj1" fmla="val 18900000"/>
            <a:gd name="adj2" fmla="val 2700000"/>
            <a:gd name="adj3" fmla="val 31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084CB-D76A-484B-A3DC-16E859038F0A}">
      <dsp:nvSpPr>
        <dsp:cNvPr id="0" name=""/>
        <dsp:cNvSpPr/>
      </dsp:nvSpPr>
      <dsp:spPr>
        <a:xfrm>
          <a:off x="719300" y="341584"/>
          <a:ext cx="9724784" cy="13897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687"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Teisės aktuose nustatyti, kad baigus eksploatuoti transporto priemonę ji išregistruojama iš Transporto priemonių registro tik jos valdytojui pateikus Transporto priemonės sunaikinimo pažymėjimą. Taip pat numatyti galimybę teisėtai veiklą vykdantiems ENTP tvarkytojams tiesiogiai pateikti Transporto priemonės sunaikinimo pažymėjimą Transporto priemonių registro tvarkytojui ir ją išregistruoti.</a:t>
          </a:r>
        </a:p>
      </dsp:txBody>
      <dsp:txXfrm>
        <a:off x="719300" y="341584"/>
        <a:ext cx="9724784" cy="1389741"/>
      </dsp:txXfrm>
    </dsp:sp>
    <dsp:sp modelId="{6E5D3B9D-FAFC-499E-A2D5-10636357E0F1}">
      <dsp:nvSpPr>
        <dsp:cNvPr id="0" name=""/>
        <dsp:cNvSpPr/>
      </dsp:nvSpPr>
      <dsp:spPr>
        <a:xfrm>
          <a:off x="71515" y="388670"/>
          <a:ext cx="1295569" cy="129556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D4723-80D5-40E8-A20E-26B41F75FA30}">
      <dsp:nvSpPr>
        <dsp:cNvPr id="0" name=""/>
        <dsp:cNvSpPr/>
      </dsp:nvSpPr>
      <dsp:spPr>
        <a:xfrm>
          <a:off x="1096051" y="2045890"/>
          <a:ext cx="9348032" cy="10904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687"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Teisės aktuose nustatyti draudimą ENTP tvarkytojams perleisti ENTP apdorojimo metu gautas oro saugos pagalves kitiems asmenims pakartotiniam naudojimui.</a:t>
          </a:r>
        </a:p>
      </dsp:txBody>
      <dsp:txXfrm>
        <a:off x="1096051" y="2045890"/>
        <a:ext cx="9348032" cy="1090496"/>
      </dsp:txXfrm>
    </dsp:sp>
    <dsp:sp modelId="{55CB0E93-C91C-4A89-85FA-D8AA67973DDE}">
      <dsp:nvSpPr>
        <dsp:cNvPr id="0" name=""/>
        <dsp:cNvSpPr/>
      </dsp:nvSpPr>
      <dsp:spPr>
        <a:xfrm>
          <a:off x="448267" y="1943354"/>
          <a:ext cx="1295569" cy="129556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FF39F4-8081-422E-921F-9644A35B51BB}">
      <dsp:nvSpPr>
        <dsp:cNvPr id="0" name=""/>
        <dsp:cNvSpPr/>
      </dsp:nvSpPr>
      <dsp:spPr>
        <a:xfrm>
          <a:off x="719300" y="3281703"/>
          <a:ext cx="9724784" cy="172823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687"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rgbClr val="002060"/>
              </a:solidFill>
            </a:rPr>
            <a:t>Sumažinti administracinę naštą (atsisakyti iš esmės nereikalingų reikalavimų) ENTP veiklą norintiems pradėti ir ją vykdantiems asmenims, sutrumpinti ir palengvinti Taršos leidimų, Pavojingų atliekų tvarkymo licencijų išdavimo terminus ir procedūras arba atsisakyti Atrankos dėl PAV būtinumo, Taršos leidimų ENTP apdorojimo veiklos vykdymui, nustatant pareigą atsakingai Aplinkos apsaugos institucijai deklaruoti (registruoti) planuojamą vykdyti veiklą, jos apimtis, registruotis Atliekų tvarkytojų valstybės registre bei vykdyti kitus nustatytus reikalavimus, taip pat sankcijas ir atsakomybę už šių pareigų nevykdymą.</a:t>
          </a:r>
          <a:endParaRPr lang="lt-LT" sz="1600" b="1" kern="1200" dirty="0">
            <a:solidFill>
              <a:schemeClr val="accent1">
                <a:lumMod val="50000"/>
              </a:schemeClr>
            </a:solidFill>
          </a:endParaRPr>
        </a:p>
      </dsp:txBody>
      <dsp:txXfrm>
        <a:off x="719300" y="3281703"/>
        <a:ext cx="9724784" cy="1728237"/>
      </dsp:txXfrm>
    </dsp:sp>
    <dsp:sp modelId="{67A1059F-8030-47B8-88B0-808A5413D3A7}">
      <dsp:nvSpPr>
        <dsp:cNvPr id="0" name=""/>
        <dsp:cNvSpPr/>
      </dsp:nvSpPr>
      <dsp:spPr>
        <a:xfrm>
          <a:off x="71515" y="3498037"/>
          <a:ext cx="1295569" cy="129556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66600-D734-45CC-9462-B0B8530BC2BA}">
      <dsp:nvSpPr>
        <dsp:cNvPr id="0" name=""/>
        <dsp:cNvSpPr/>
      </dsp:nvSpPr>
      <dsp:spPr>
        <a:xfrm>
          <a:off x="-3243127" y="-551522"/>
          <a:ext cx="4278178" cy="4278178"/>
        </a:xfrm>
        <a:prstGeom prst="blockArc">
          <a:avLst>
            <a:gd name="adj1" fmla="val 18900000"/>
            <a:gd name="adj2" fmla="val 2700000"/>
            <a:gd name="adj3" fmla="val 50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084CB-D76A-484B-A3DC-16E859038F0A}">
      <dsp:nvSpPr>
        <dsp:cNvPr id="0" name=""/>
        <dsp:cNvSpPr/>
      </dsp:nvSpPr>
      <dsp:spPr>
        <a:xfrm>
          <a:off x="1010476" y="600414"/>
          <a:ext cx="7776025" cy="197430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0131" tIns="40640" rIns="40640" bIns="40640" numCol="1" spcCol="1270" anchor="ctr" anchorCtr="0">
          <a:noAutofit/>
        </a:bodyPr>
        <a:lstStyle/>
        <a:p>
          <a:pPr marL="0" lvl="0" indent="0" algn="just" defTabSz="711200">
            <a:lnSpc>
              <a:spcPct val="90000"/>
            </a:lnSpc>
            <a:spcBef>
              <a:spcPct val="0"/>
            </a:spcBef>
            <a:spcAft>
              <a:spcPct val="35000"/>
            </a:spcAft>
            <a:buFont typeface="+mj-lt"/>
            <a:buNone/>
          </a:pPr>
          <a:r>
            <a:rPr lang="lt-LT" sz="1600" b="1" kern="1200" dirty="0">
              <a:solidFill>
                <a:schemeClr val="accent1">
                  <a:lumMod val="50000"/>
                </a:schemeClr>
              </a:solidFill>
            </a:rPr>
            <a:t>Sukurti pažeidimų stebėsenos, išankstinio neteisėtai veiklą vykdančio verslo kontrolės planavimo, rizikos profiliavimo, pažeidimų prevencijos, teisės aktų taikymo praktikos analizavimo, veiklos vykdytojų prevencinio informavimo sistemas. Prevencinį informavimą ir kontrolę pirmiausia </a:t>
          </a:r>
          <a:r>
            <a:rPr lang="lt-LT" sz="1600" b="1" kern="1200" dirty="0">
              <a:solidFill>
                <a:srgbClr val="002060"/>
              </a:solidFill>
            </a:rPr>
            <a:t>koncentruoti dėmesį į pareigų nevykdančius transporto priemonių gamintojus ir importuotojus bei į nelegaliai veikiantį ENTP apdorojimo (ardymo) verslą.</a:t>
          </a:r>
        </a:p>
      </dsp:txBody>
      <dsp:txXfrm>
        <a:off x="1010476" y="600414"/>
        <a:ext cx="7776025" cy="1974304"/>
      </dsp:txXfrm>
    </dsp:sp>
    <dsp:sp modelId="{6E5D3B9D-FAFC-499E-A2D5-10636357E0F1}">
      <dsp:nvSpPr>
        <dsp:cNvPr id="0" name=""/>
        <dsp:cNvSpPr/>
      </dsp:nvSpPr>
      <dsp:spPr>
        <a:xfrm>
          <a:off x="-48722" y="615300"/>
          <a:ext cx="2118398" cy="1973000"/>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8515-4CD5-4BBD-A721-4BC6978A5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EAF52F4A-83FF-4523-8733-961DE0DFC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FFB324ED-83A3-4CB4-9317-6179A5C3CBDA}"/>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3D3BBF16-CCE0-4876-B640-7291DCAB2A05}"/>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9059770-171A-4641-B56C-18CA434DA394}"/>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273719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9FA5-CD94-46B2-A78A-1E9B7FDFBEA6}"/>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1BD6710-1FEF-42DB-9493-CFEBA90CC7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6E1632FD-33B5-4ACF-B1E5-CB9D19D45A25}"/>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D9C405CF-FA42-43FC-BE12-B16EEB58154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9212E2D-2A46-49FA-B1EC-459DF63DF2A5}"/>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342182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6723EF-0514-4272-950C-10BFA8062A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536ABDBC-49E4-49F6-A7E5-1CC5B555B0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5E605CE-5FE9-41D8-874F-7F74915881B4}"/>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A65D6233-F59E-4372-BC86-4CF04449A45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45CF7DE-DBB0-4F9A-A585-0686E56AA783}"/>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260761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AD7B-9594-4488-BB53-99B456A21230}"/>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AB4FA164-615E-45B3-8A49-C4E1A6C9DE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06266CA-1ABD-40F8-9791-D507FDA874D8}"/>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F1A00B6F-BAF0-4F90-8EC4-60EDE7F9350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D63D2BE-0167-4DB3-A616-1C1BBACCA436}"/>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26316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DD5D-5BE9-41F5-8C10-6F68C3196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04A65FA2-DF55-4850-A291-A3AA951C8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960212-0D86-498E-8C5F-53F98FE2375F}"/>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9FF3BA36-4201-48FD-84B6-C999299C454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5E8C63D-863E-481E-B366-2D668C92B31F}"/>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57527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2E8C-7608-4834-BF9C-9C4990DD729F}"/>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9750327-367F-48EE-8DF6-08B571D54B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0DA13C30-D597-48B1-B59D-32415422F3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9AA298AB-6066-4E65-95D4-395AD7D18E2A}"/>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6" name="Footer Placeholder 5">
            <a:extLst>
              <a:ext uri="{FF2B5EF4-FFF2-40B4-BE49-F238E27FC236}">
                <a16:creationId xmlns:a16="http://schemas.microsoft.com/office/drawing/2014/main" id="{86BBE8B6-89CE-465C-8BC0-3E423455A086}"/>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27C0518D-CF33-4184-AA30-3C5F921D535C}"/>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328740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AEEA-1814-41C3-ABF8-29A68D1780C8}"/>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B6C8E08-8D49-4843-BB50-97322DD65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2987E7-46C1-48B2-A1DA-CDEF6DA558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C3493F5-805A-4138-8CA7-448ACDD28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430A0B-D767-4795-B950-5A123DB9B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DF73FC72-2FEA-45B4-AA7D-50D869A95C5F}"/>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8" name="Footer Placeholder 7">
            <a:extLst>
              <a:ext uri="{FF2B5EF4-FFF2-40B4-BE49-F238E27FC236}">
                <a16:creationId xmlns:a16="http://schemas.microsoft.com/office/drawing/2014/main" id="{A29454FA-440F-4D1E-9AB3-55E2515893F5}"/>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7E289507-B1BB-454F-AC1C-68DBD4B5D874}"/>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249804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1DA4-A3AD-42D1-BEAF-1C58D88FBA89}"/>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DB999121-8594-474E-AF41-A002C0E77E0B}"/>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4" name="Footer Placeholder 3">
            <a:extLst>
              <a:ext uri="{FF2B5EF4-FFF2-40B4-BE49-F238E27FC236}">
                <a16:creationId xmlns:a16="http://schemas.microsoft.com/office/drawing/2014/main" id="{CEEFBC6B-6C4D-464D-8D5E-66117896AB05}"/>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DAD6DA43-E7F1-46EF-89C7-A9E6E666DBAE}"/>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6456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60421-9268-463C-931B-99EFAE3CE016}"/>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3" name="Footer Placeholder 2">
            <a:extLst>
              <a:ext uri="{FF2B5EF4-FFF2-40B4-BE49-F238E27FC236}">
                <a16:creationId xmlns:a16="http://schemas.microsoft.com/office/drawing/2014/main" id="{97C6DD7E-C4B2-4168-86AA-929707BF225C}"/>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3F88CC23-9E81-4F98-9744-507EB78AF37F}"/>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124907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57AD-A4F7-4FBA-9131-D966191D4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29630C93-00D5-46AE-AC23-6BC463A19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50303B71-AC8C-486C-98E4-8295DB944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0F4D9-191B-48CA-BA4B-EE64C6755631}"/>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6" name="Footer Placeholder 5">
            <a:extLst>
              <a:ext uri="{FF2B5EF4-FFF2-40B4-BE49-F238E27FC236}">
                <a16:creationId xmlns:a16="http://schemas.microsoft.com/office/drawing/2014/main" id="{A4DF4C34-90B9-496A-A847-FF7EB8A9F56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6D2FAD75-1985-4DF6-83BE-31685A1974F3}"/>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53366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4535-F036-40D7-88AE-979654B9E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C27CF9AF-75E9-4B05-AD39-5321E1B08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BBC3B1DD-7085-4FD1-9401-F05FB40A0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D8C7E4-646E-4880-A957-32B6BBABD3D1}"/>
              </a:ext>
            </a:extLst>
          </p:cNvPr>
          <p:cNvSpPr>
            <a:spLocks noGrp="1"/>
          </p:cNvSpPr>
          <p:nvPr>
            <p:ph type="dt" sz="half" idx="10"/>
          </p:nvPr>
        </p:nvSpPr>
        <p:spPr/>
        <p:txBody>
          <a:bodyPr/>
          <a:lstStyle/>
          <a:p>
            <a:fld id="{B178B1D8-AF42-4AA5-A710-9BCC5B1B28FB}" type="datetimeFigureOut">
              <a:rPr lang="lt-LT" smtClean="0"/>
              <a:t>2018-12-07</a:t>
            </a:fld>
            <a:endParaRPr lang="lt-LT"/>
          </a:p>
        </p:txBody>
      </p:sp>
      <p:sp>
        <p:nvSpPr>
          <p:cNvPr id="6" name="Footer Placeholder 5">
            <a:extLst>
              <a:ext uri="{FF2B5EF4-FFF2-40B4-BE49-F238E27FC236}">
                <a16:creationId xmlns:a16="http://schemas.microsoft.com/office/drawing/2014/main" id="{342ED946-34D1-4A80-B17B-A858C439D52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00853D5-B3F9-414E-A2C3-8CAAD0C39BB1}"/>
              </a:ext>
            </a:extLst>
          </p:cNvPr>
          <p:cNvSpPr>
            <a:spLocks noGrp="1"/>
          </p:cNvSpPr>
          <p:nvPr>
            <p:ph type="sldNum" sz="quarter" idx="12"/>
          </p:nvPr>
        </p:nvSpPr>
        <p:spPr/>
        <p:txBody>
          <a:bodyPr/>
          <a:lstStyle/>
          <a:p>
            <a:fld id="{B8F34E9F-7A50-4FCB-9803-84749A883DB9}" type="slidenum">
              <a:rPr lang="lt-LT" smtClean="0"/>
              <a:t>‹#›</a:t>
            </a:fld>
            <a:endParaRPr lang="lt-LT"/>
          </a:p>
        </p:txBody>
      </p:sp>
    </p:spTree>
    <p:extLst>
      <p:ext uri="{BB962C8B-B14F-4D97-AF65-F5344CB8AC3E}">
        <p14:creationId xmlns:p14="http://schemas.microsoft.com/office/powerpoint/2010/main" val="425517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1654A-4F10-40A8-AAB7-71D10D337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0CA942D4-6084-419C-8968-5F3CAC94F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07BE512-5355-42FD-B993-D77B38010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8B1D8-AF42-4AA5-A710-9BCC5B1B28FB}" type="datetimeFigureOut">
              <a:rPr lang="lt-LT" smtClean="0"/>
              <a:t>2018-12-07</a:t>
            </a:fld>
            <a:endParaRPr lang="lt-LT"/>
          </a:p>
        </p:txBody>
      </p:sp>
      <p:sp>
        <p:nvSpPr>
          <p:cNvPr id="5" name="Footer Placeholder 4">
            <a:extLst>
              <a:ext uri="{FF2B5EF4-FFF2-40B4-BE49-F238E27FC236}">
                <a16:creationId xmlns:a16="http://schemas.microsoft.com/office/drawing/2014/main" id="{DE23CB81-B94E-4790-8258-770B6CE343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5552532C-8235-4388-AA23-CBE6152C2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34E9F-7A50-4FCB-9803-84749A883DB9}" type="slidenum">
              <a:rPr lang="lt-LT" smtClean="0"/>
              <a:t>‹#›</a:t>
            </a:fld>
            <a:endParaRPr lang="lt-LT"/>
          </a:p>
        </p:txBody>
      </p:sp>
    </p:spTree>
    <p:extLst>
      <p:ext uri="{BB962C8B-B14F-4D97-AF65-F5344CB8AC3E}">
        <p14:creationId xmlns:p14="http://schemas.microsoft.com/office/powerpoint/2010/main" val="284637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ai.lt/vertinimai/"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2.wdp"/><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2.wdp"/><Relationship Id="rId7" Type="http://schemas.openxmlformats.org/officeDocument/2006/relationships/diagramLayout" Target="../diagrams/layout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1.wdp"/><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2.wdp"/><Relationship Id="rId7" Type="http://schemas.openxmlformats.org/officeDocument/2006/relationships/diagramLayout" Target="../diagrams/layout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1.wdp"/><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2.wdp"/><Relationship Id="rId7" Type="http://schemas.openxmlformats.org/officeDocument/2006/relationships/diagramLayout" Target="../diagrams/layou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1.wdp"/><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microsoft.com/office/2007/relationships/hdphoto" Target="../media/hdphoto2.wdp"/><Relationship Id="rId7" Type="http://schemas.openxmlformats.org/officeDocument/2006/relationships/diagramLayout" Target="../diagrams/layout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microsoft.com/office/2007/relationships/hdphoto" Target="../media/hdphoto1.wdp"/><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77778-8475-4CCA-88BE-E5512DE95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51" y="-349623"/>
            <a:ext cx="13392150" cy="7557246"/>
          </a:xfrm>
          <a:prstGeom prst="rect">
            <a:avLst/>
          </a:prstGeom>
        </p:spPr>
      </p:pic>
      <p:sp>
        <p:nvSpPr>
          <p:cNvPr id="8" name="Title 7">
            <a:extLst>
              <a:ext uri="{FF2B5EF4-FFF2-40B4-BE49-F238E27FC236}">
                <a16:creationId xmlns:a16="http://schemas.microsoft.com/office/drawing/2014/main" id="{CD08E085-58D7-4E99-8F17-44FFBEFB9BFD}"/>
              </a:ext>
            </a:extLst>
          </p:cNvPr>
          <p:cNvSpPr>
            <a:spLocks noGrp="1"/>
          </p:cNvSpPr>
          <p:nvPr>
            <p:ph type="ctrTitle"/>
          </p:nvPr>
        </p:nvSpPr>
        <p:spPr>
          <a:xfrm>
            <a:off x="1139483" y="942534"/>
            <a:ext cx="9528517" cy="3010487"/>
          </a:xfrm>
        </p:spPr>
        <p:txBody>
          <a:bodyPr>
            <a:normAutofit/>
          </a:bodyPr>
          <a:lstStyle/>
          <a:p>
            <a:r>
              <a:rPr lang="lt-LT" sz="3600" b="1" dirty="0">
                <a:solidFill>
                  <a:schemeClr val="accent1">
                    <a:lumMod val="50000"/>
                  </a:schemeClr>
                </a:solidFill>
                <a:latin typeface="Times New Roman" panose="02020603050405020304" pitchFamily="18" charset="0"/>
                <a:cs typeface="Times New Roman" panose="02020603050405020304" pitchFamily="18" charset="0"/>
              </a:rPr>
              <a:t>TRANSPORTO PRIEMONIŲ RINKOS IR JŲ ATLIEKŲ TVARKYMO SISTEMOS VERTINIMO ATASKAITA </a:t>
            </a:r>
          </a:p>
        </p:txBody>
      </p:sp>
      <p:sp>
        <p:nvSpPr>
          <p:cNvPr id="9" name="Subtitle 8">
            <a:extLst>
              <a:ext uri="{FF2B5EF4-FFF2-40B4-BE49-F238E27FC236}">
                <a16:creationId xmlns:a16="http://schemas.microsoft.com/office/drawing/2014/main" id="{61A12779-E6B8-4F09-AFC2-7D0B51CDE0D8}"/>
              </a:ext>
            </a:extLst>
          </p:cNvPr>
          <p:cNvSpPr>
            <a:spLocks noGrp="1"/>
          </p:cNvSpPr>
          <p:nvPr>
            <p:ph type="subTitle" idx="1"/>
          </p:nvPr>
        </p:nvSpPr>
        <p:spPr>
          <a:xfrm>
            <a:off x="1524000" y="4276578"/>
            <a:ext cx="9144000" cy="1477108"/>
          </a:xfrm>
        </p:spPr>
        <p:txBody>
          <a:bodyPr/>
          <a:lstStyle/>
          <a:p>
            <a:endParaRPr lang="lt-LT" dirty="0"/>
          </a:p>
          <a:p>
            <a:r>
              <a:rPr lang="lt-LT" dirty="0">
                <a:solidFill>
                  <a:schemeClr val="accent1">
                    <a:lumMod val="50000"/>
                  </a:schemeClr>
                </a:solidFill>
                <a:latin typeface="Times New Roman" panose="02020603050405020304" pitchFamily="18" charset="0"/>
                <a:cs typeface="Times New Roman" panose="02020603050405020304" pitchFamily="18" charset="0"/>
              </a:rPr>
              <a:t>Ataskaitą galite rasti </a:t>
            </a:r>
            <a:r>
              <a:rPr lang="en-US" dirty="0">
                <a:solidFill>
                  <a:schemeClr val="accent1">
                    <a:lumMod val="50000"/>
                  </a:schemeClr>
                </a:solidFill>
                <a:latin typeface="Times New Roman" panose="02020603050405020304" pitchFamily="18" charset="0"/>
                <a:cs typeface="Times New Roman" panose="02020603050405020304" pitchFamily="18" charset="0"/>
                <a:hlinkClick r:id="rId3"/>
              </a:rPr>
              <a:t>www.aai.lt/vertinimai/</a:t>
            </a:r>
            <a:endParaRPr lang="lt-LT"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FBACB0C-6B57-4678-B0DE-14E0B53DC8A7}"/>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133010" y="514399"/>
            <a:ext cx="2647950" cy="1179830"/>
          </a:xfrm>
          <a:prstGeom prst="rect">
            <a:avLst/>
          </a:prstGeom>
          <a:noFill/>
          <a:ln>
            <a:noFill/>
          </a:ln>
        </p:spPr>
      </p:pic>
      <p:sp>
        <p:nvSpPr>
          <p:cNvPr id="2" name="TextBox 1">
            <a:extLst>
              <a:ext uri="{FF2B5EF4-FFF2-40B4-BE49-F238E27FC236}">
                <a16:creationId xmlns:a16="http://schemas.microsoft.com/office/drawing/2014/main" id="{9B674C95-6896-492C-8045-9E4233DEFA48}"/>
              </a:ext>
            </a:extLst>
          </p:cNvPr>
          <p:cNvSpPr txBox="1"/>
          <p:nvPr/>
        </p:nvSpPr>
        <p:spPr>
          <a:xfrm>
            <a:off x="410198" y="6528987"/>
            <a:ext cx="1375873" cy="369332"/>
          </a:xfrm>
          <a:prstGeom prst="rect">
            <a:avLst/>
          </a:prstGeom>
          <a:noFill/>
        </p:spPr>
        <p:txBody>
          <a:bodyPr wrap="square" rtlCol="0">
            <a:spAutoFit/>
          </a:bodyPr>
          <a:lstStyle/>
          <a:p>
            <a:r>
              <a:rPr lang="lt-LT" dirty="0">
                <a:solidFill>
                  <a:srgbClr val="002060"/>
                </a:solidFill>
              </a:rPr>
              <a:t>2018 12 07 </a:t>
            </a:r>
          </a:p>
        </p:txBody>
      </p:sp>
    </p:spTree>
    <p:extLst>
      <p:ext uri="{BB962C8B-B14F-4D97-AF65-F5344CB8AC3E}">
        <p14:creationId xmlns:p14="http://schemas.microsoft.com/office/powerpoint/2010/main" val="303446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C442D5-8B9E-4584-80B0-12D9BA4F19E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a:effectLst>
            <a:glow>
              <a:schemeClr val="accent1"/>
            </a:glow>
            <a:softEdge rad="0"/>
          </a:effectLst>
        </p:spPr>
      </p:pic>
      <p:sp>
        <p:nvSpPr>
          <p:cNvPr id="12" name="Content Placeholder 11">
            <a:extLst>
              <a:ext uri="{FF2B5EF4-FFF2-40B4-BE49-F238E27FC236}">
                <a16:creationId xmlns:a16="http://schemas.microsoft.com/office/drawing/2014/main" id="{5C5048F3-D49A-459B-A316-4A266226F1FC}"/>
              </a:ext>
            </a:extLst>
          </p:cNvPr>
          <p:cNvSpPr>
            <a:spLocks noGrp="1"/>
          </p:cNvSpPr>
          <p:nvPr>
            <p:ph idx="1"/>
          </p:nvPr>
        </p:nvSpPr>
        <p:spPr>
          <a:xfrm>
            <a:off x="225082" y="1544954"/>
            <a:ext cx="11128717" cy="5151268"/>
          </a:xfrm>
        </p:spPr>
        <p:txBody>
          <a:bodyPr>
            <a:normAutofit/>
          </a:bodyPr>
          <a:lstStyle/>
          <a:p>
            <a:pPr algn="ctr"/>
            <a:endParaRPr lang="en-US" sz="4000" dirty="0"/>
          </a:p>
          <a:p>
            <a:pPr algn="ctr"/>
            <a:endParaRPr lang="en-US" sz="4000" dirty="0"/>
          </a:p>
          <a:p>
            <a:pPr marL="0" indent="0" algn="ctr">
              <a:buNone/>
            </a:pPr>
            <a:r>
              <a:rPr lang="lt-LT" sz="4000" b="1" dirty="0"/>
              <a:t>AČIŪ UŽ DĖMESĮ</a:t>
            </a:r>
            <a:r>
              <a:rPr lang="en-US" sz="4000" b="1" dirty="0"/>
              <a:t>! </a:t>
            </a:r>
            <a:endParaRPr lang="lt-LT" sz="4000" b="1" dirty="0"/>
          </a:p>
        </p:txBody>
      </p:sp>
      <p:pic>
        <p:nvPicPr>
          <p:cNvPr id="13" name="Picture 12">
            <a:extLst>
              <a:ext uri="{FF2B5EF4-FFF2-40B4-BE49-F238E27FC236}">
                <a16:creationId xmlns:a16="http://schemas.microsoft.com/office/drawing/2014/main" id="{4DFB2EFF-B07D-44B5-9B37-F96F2F570554}"/>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Tree>
    <p:extLst>
      <p:ext uri="{BB962C8B-B14F-4D97-AF65-F5344CB8AC3E}">
        <p14:creationId xmlns:p14="http://schemas.microsoft.com/office/powerpoint/2010/main" val="391365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C442D5-8B9E-4584-80B0-12D9BA4F19E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a:effectLst>
            <a:glow>
              <a:schemeClr val="accent1"/>
            </a:glow>
            <a:softEdge rad="0"/>
          </a:effectLst>
        </p:spPr>
      </p:pic>
      <p:sp>
        <p:nvSpPr>
          <p:cNvPr id="11" name="Title 10">
            <a:extLst>
              <a:ext uri="{FF2B5EF4-FFF2-40B4-BE49-F238E27FC236}">
                <a16:creationId xmlns:a16="http://schemas.microsoft.com/office/drawing/2014/main" id="{FD0E428C-7098-4C14-81F2-FDDC240D8CDF}"/>
              </a:ext>
            </a:extLst>
          </p:cNvPr>
          <p:cNvSpPr>
            <a:spLocks noGrp="1"/>
          </p:cNvSpPr>
          <p:nvPr>
            <p:ph type="title"/>
          </p:nvPr>
        </p:nvSpPr>
        <p:spPr>
          <a:xfrm>
            <a:off x="504914" y="325360"/>
            <a:ext cx="10515600" cy="1325563"/>
          </a:xfrm>
        </p:spPr>
        <p:txBody>
          <a:bodyPr/>
          <a:lstStyle/>
          <a:p>
            <a:pPr algn="ctr"/>
            <a:r>
              <a:rPr lang="lt-LT" b="1" dirty="0">
                <a:solidFill>
                  <a:schemeClr val="accent1">
                    <a:lumMod val="50000"/>
                  </a:schemeClr>
                </a:solidFill>
              </a:rPr>
              <a:t>ATASKAITOS RENGIMO TIKSLAI</a:t>
            </a:r>
          </a:p>
        </p:txBody>
      </p:sp>
      <p:sp>
        <p:nvSpPr>
          <p:cNvPr id="12" name="Content Placeholder 11">
            <a:extLst>
              <a:ext uri="{FF2B5EF4-FFF2-40B4-BE49-F238E27FC236}">
                <a16:creationId xmlns:a16="http://schemas.microsoft.com/office/drawing/2014/main" id="{5C5048F3-D49A-459B-A316-4A266226F1FC}"/>
              </a:ext>
            </a:extLst>
          </p:cNvPr>
          <p:cNvSpPr>
            <a:spLocks noGrp="1"/>
          </p:cNvSpPr>
          <p:nvPr>
            <p:ph idx="1"/>
          </p:nvPr>
        </p:nvSpPr>
        <p:spPr/>
        <p:txBody>
          <a:bodyPr>
            <a:normAutofit/>
          </a:bodyPr>
          <a:lstStyle/>
          <a:p>
            <a:pPr marL="514350" lvl="0" indent="-514350" algn="just">
              <a:buFont typeface="+mj-lt"/>
              <a:buAutoNum type="arabicPeriod"/>
            </a:pPr>
            <a:r>
              <a:rPr lang="lt-LT" dirty="0">
                <a:solidFill>
                  <a:schemeClr val="accent1">
                    <a:lumMod val="50000"/>
                  </a:schemeClr>
                </a:solidFill>
              </a:rPr>
              <a:t>Norėjome pirmą kartą Lietuvoje įvertinti:</a:t>
            </a:r>
          </a:p>
          <a:p>
            <a:pPr algn="just"/>
            <a:r>
              <a:rPr lang="lt-LT" dirty="0">
                <a:solidFill>
                  <a:schemeClr val="accent1">
                    <a:lumMod val="50000"/>
                  </a:schemeClr>
                </a:solidFill>
              </a:rPr>
              <a:t>gamintojams ir importuotojams nustatytų pareigų vykdymo mastą, nustatyti tendencijas ir priežastis</a:t>
            </a:r>
          </a:p>
          <a:p>
            <a:pPr algn="just"/>
            <a:r>
              <a:rPr lang="lt-LT" dirty="0">
                <a:solidFill>
                  <a:schemeClr val="accent1">
                    <a:lumMod val="50000"/>
                  </a:schemeClr>
                </a:solidFill>
              </a:rPr>
              <a:t>įvertinti nelegalaus ENTP surinkimo ir ardymo veiklos mastą, nustatyti tendencijas ir priežastis;</a:t>
            </a:r>
          </a:p>
          <a:p>
            <a:pPr marL="0" lvl="0" indent="0" algn="just">
              <a:buNone/>
            </a:pPr>
            <a:r>
              <a:rPr lang="lt-LT" dirty="0">
                <a:solidFill>
                  <a:schemeClr val="accent1">
                    <a:lumMod val="50000"/>
                  </a:schemeClr>
                </a:solidFill>
              </a:rPr>
              <a:t>2. Pateikti pasiūlymus, kaip užtikrinti tinkamą gamintojo atsakomybės principo įgyvendinimą, ENTP tvarkymą, ES direktyvose nustatytų pareigų įgyvendinimą ir mažinti administracinę naštą verslui.</a:t>
            </a:r>
            <a:endParaRPr lang="lt-LT" dirty="0"/>
          </a:p>
        </p:txBody>
      </p:sp>
      <p:pic>
        <p:nvPicPr>
          <p:cNvPr id="13" name="Picture 12">
            <a:extLst>
              <a:ext uri="{FF2B5EF4-FFF2-40B4-BE49-F238E27FC236}">
                <a16:creationId xmlns:a16="http://schemas.microsoft.com/office/drawing/2014/main" id="{4DFB2EFF-B07D-44B5-9B37-F96F2F570554}"/>
              </a:ext>
            </a:extLst>
          </p:cNvPr>
          <p:cNvPicPr preferRelativeResize="0"/>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1959" y="325360"/>
            <a:ext cx="1861841" cy="813121"/>
          </a:xfrm>
          <a:prstGeom prst="rect">
            <a:avLst/>
          </a:prstGeom>
          <a:noFill/>
          <a:ln>
            <a:noFill/>
          </a:ln>
        </p:spPr>
      </p:pic>
    </p:spTree>
    <p:extLst>
      <p:ext uri="{BB962C8B-B14F-4D97-AF65-F5344CB8AC3E}">
        <p14:creationId xmlns:p14="http://schemas.microsoft.com/office/powerpoint/2010/main" val="287248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15195"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referRelativeResize="0"/>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19" name="Title 18">
            <a:extLst>
              <a:ext uri="{FF2B5EF4-FFF2-40B4-BE49-F238E27FC236}">
                <a16:creationId xmlns:a16="http://schemas.microsoft.com/office/drawing/2014/main" id="{4D9DC095-8AD5-4F23-96E2-AFE51CFDF148}"/>
              </a:ext>
            </a:extLst>
          </p:cNvPr>
          <p:cNvSpPr>
            <a:spLocks noGrp="1"/>
          </p:cNvSpPr>
          <p:nvPr>
            <p:ph type="title"/>
          </p:nvPr>
        </p:nvSpPr>
        <p:spPr>
          <a:xfrm>
            <a:off x="3549291" y="324000"/>
            <a:ext cx="5092817" cy="1251639"/>
          </a:xfrm>
        </p:spPr>
        <p:txBody>
          <a:bodyPr>
            <a:normAutofit fontScale="90000"/>
          </a:bodyPr>
          <a:lstStyle/>
          <a:p>
            <a:r>
              <a:rPr lang="lt-LT" b="1" dirty="0">
                <a:solidFill>
                  <a:schemeClr val="accent1">
                    <a:lumMod val="50000"/>
                  </a:schemeClr>
                </a:solidFill>
              </a:rPr>
              <a:t>PAGRINDINĖS IŠVADOS</a:t>
            </a:r>
            <a:br>
              <a:rPr lang="lt-LT" dirty="0"/>
            </a:br>
            <a:endParaRPr lang="lt-LT" dirty="0"/>
          </a:p>
        </p:txBody>
      </p:sp>
      <p:graphicFrame>
        <p:nvGraphicFramePr>
          <p:cNvPr id="21" name="Content Placeholder 20">
            <a:extLst>
              <a:ext uri="{FF2B5EF4-FFF2-40B4-BE49-F238E27FC236}">
                <a16:creationId xmlns:a16="http://schemas.microsoft.com/office/drawing/2014/main" id="{F5BE5D5A-1F7C-4871-88FF-3CE03C627D56}"/>
              </a:ext>
            </a:extLst>
          </p:cNvPr>
          <p:cNvGraphicFramePr>
            <a:graphicFrameLocks noGrp="1"/>
          </p:cNvGraphicFramePr>
          <p:nvPr>
            <p:ph idx="1"/>
            <p:extLst>
              <p:ext uri="{D42A27DB-BD31-4B8C-83A1-F6EECF244321}">
                <p14:modId xmlns:p14="http://schemas.microsoft.com/office/powerpoint/2010/main" val="2913982704"/>
              </p:ext>
            </p:extLst>
          </p:nvPr>
        </p:nvGraphicFramePr>
        <p:xfrm>
          <a:off x="344557" y="1303156"/>
          <a:ext cx="11100579" cy="55548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1411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referRelativeResize="0"/>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19" name="Title 18">
            <a:extLst>
              <a:ext uri="{FF2B5EF4-FFF2-40B4-BE49-F238E27FC236}">
                <a16:creationId xmlns:a16="http://schemas.microsoft.com/office/drawing/2014/main" id="{4D9DC095-8AD5-4F23-96E2-AFE51CFDF148}"/>
              </a:ext>
            </a:extLst>
          </p:cNvPr>
          <p:cNvSpPr>
            <a:spLocks noGrp="1"/>
          </p:cNvSpPr>
          <p:nvPr>
            <p:ph type="title"/>
          </p:nvPr>
        </p:nvSpPr>
        <p:spPr>
          <a:xfrm>
            <a:off x="3086449" y="511780"/>
            <a:ext cx="5356796" cy="1251639"/>
          </a:xfrm>
        </p:spPr>
        <p:txBody>
          <a:bodyPr>
            <a:normAutofit fontScale="90000"/>
          </a:bodyPr>
          <a:lstStyle/>
          <a:p>
            <a:r>
              <a:rPr lang="lt-LT" b="1" dirty="0">
                <a:solidFill>
                  <a:schemeClr val="accent1">
                    <a:lumMod val="50000"/>
                  </a:schemeClr>
                </a:solidFill>
              </a:rPr>
              <a:t>PAGRINDINĖS IŠVADOS</a:t>
            </a:r>
            <a:br>
              <a:rPr lang="lt-LT" dirty="0"/>
            </a:br>
            <a:endParaRPr lang="lt-LT" dirty="0"/>
          </a:p>
        </p:txBody>
      </p:sp>
      <p:graphicFrame>
        <p:nvGraphicFramePr>
          <p:cNvPr id="21" name="Content Placeholder 20">
            <a:extLst>
              <a:ext uri="{FF2B5EF4-FFF2-40B4-BE49-F238E27FC236}">
                <a16:creationId xmlns:a16="http://schemas.microsoft.com/office/drawing/2014/main" id="{F5BE5D5A-1F7C-4871-88FF-3CE03C627D56}"/>
              </a:ext>
            </a:extLst>
          </p:cNvPr>
          <p:cNvGraphicFramePr>
            <a:graphicFrameLocks noGrp="1"/>
          </p:cNvGraphicFramePr>
          <p:nvPr>
            <p:ph idx="1"/>
            <p:extLst>
              <p:ext uri="{D42A27DB-BD31-4B8C-83A1-F6EECF244321}">
                <p14:modId xmlns:p14="http://schemas.microsoft.com/office/powerpoint/2010/main" val="1713766166"/>
              </p:ext>
            </p:extLst>
          </p:nvPr>
        </p:nvGraphicFramePr>
        <p:xfrm>
          <a:off x="0" y="1246230"/>
          <a:ext cx="11227966" cy="5611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956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74388"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5" name="Title 4">
            <a:extLst>
              <a:ext uri="{FF2B5EF4-FFF2-40B4-BE49-F238E27FC236}">
                <a16:creationId xmlns:a16="http://schemas.microsoft.com/office/drawing/2014/main" id="{ACE96AC4-D025-4689-9A01-D513D4EE1134}"/>
              </a:ext>
            </a:extLst>
          </p:cNvPr>
          <p:cNvSpPr>
            <a:spLocks noGrp="1"/>
          </p:cNvSpPr>
          <p:nvPr>
            <p:ph type="title"/>
          </p:nvPr>
        </p:nvSpPr>
        <p:spPr>
          <a:xfrm>
            <a:off x="1257049" y="553386"/>
            <a:ext cx="8904606" cy="1518052"/>
          </a:xfrm>
        </p:spPr>
        <p:txBody>
          <a:bodyPr>
            <a:normAutofit/>
          </a:bodyPr>
          <a:lstStyle/>
          <a:p>
            <a:pPr algn="ctr"/>
            <a:r>
              <a:rPr lang="lt-LT" sz="4000" b="1" cap="all" dirty="0">
                <a:solidFill>
                  <a:schemeClr val="accent1">
                    <a:lumMod val="50000"/>
                  </a:schemeClr>
                </a:solidFill>
              </a:rPr>
              <a:t>Siūlymai</a:t>
            </a:r>
            <a:br>
              <a:rPr lang="lt-LT" sz="3100" dirty="0"/>
            </a:br>
            <a:endParaRPr lang="lt-LT" sz="3100" dirty="0"/>
          </a:p>
        </p:txBody>
      </p:sp>
      <p:graphicFrame>
        <p:nvGraphicFramePr>
          <p:cNvPr id="9" name="Content Placeholder 8">
            <a:extLst>
              <a:ext uri="{FF2B5EF4-FFF2-40B4-BE49-F238E27FC236}">
                <a16:creationId xmlns:a16="http://schemas.microsoft.com/office/drawing/2014/main" id="{9F8EBB08-B300-46AA-89B5-F48BD9380CC9}"/>
              </a:ext>
            </a:extLst>
          </p:cNvPr>
          <p:cNvGraphicFramePr>
            <a:graphicFrameLocks noGrp="1"/>
          </p:cNvGraphicFramePr>
          <p:nvPr>
            <p:ph idx="1"/>
            <p:extLst>
              <p:ext uri="{D42A27DB-BD31-4B8C-83A1-F6EECF244321}">
                <p14:modId xmlns:p14="http://schemas.microsoft.com/office/powerpoint/2010/main" val="3778541087"/>
              </p:ext>
            </p:extLst>
          </p:nvPr>
        </p:nvGraphicFramePr>
        <p:xfrm>
          <a:off x="424069" y="1069881"/>
          <a:ext cx="11106051" cy="57881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582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5" name="Title 4">
            <a:extLst>
              <a:ext uri="{FF2B5EF4-FFF2-40B4-BE49-F238E27FC236}">
                <a16:creationId xmlns:a16="http://schemas.microsoft.com/office/drawing/2014/main" id="{ACE96AC4-D025-4689-9A01-D513D4EE1134}"/>
              </a:ext>
            </a:extLst>
          </p:cNvPr>
          <p:cNvSpPr>
            <a:spLocks noGrp="1"/>
          </p:cNvSpPr>
          <p:nvPr>
            <p:ph type="title"/>
          </p:nvPr>
        </p:nvSpPr>
        <p:spPr>
          <a:xfrm>
            <a:off x="954156" y="324000"/>
            <a:ext cx="9117496" cy="1518052"/>
          </a:xfrm>
        </p:spPr>
        <p:txBody>
          <a:bodyPr>
            <a:normAutofit/>
          </a:bodyPr>
          <a:lstStyle/>
          <a:p>
            <a:pPr algn="ctr"/>
            <a:r>
              <a:rPr lang="lt-LT" sz="4000" b="1" cap="all" dirty="0">
                <a:solidFill>
                  <a:schemeClr val="accent1">
                    <a:lumMod val="50000"/>
                  </a:schemeClr>
                </a:solidFill>
              </a:rPr>
              <a:t>Siūlymai</a:t>
            </a:r>
            <a:endParaRPr lang="lt-LT" sz="4000" dirty="0"/>
          </a:p>
        </p:txBody>
      </p:sp>
      <p:graphicFrame>
        <p:nvGraphicFramePr>
          <p:cNvPr id="9" name="Content Placeholder 8">
            <a:extLst>
              <a:ext uri="{FF2B5EF4-FFF2-40B4-BE49-F238E27FC236}">
                <a16:creationId xmlns:a16="http://schemas.microsoft.com/office/drawing/2014/main" id="{9F8EBB08-B300-46AA-89B5-F48BD9380CC9}"/>
              </a:ext>
            </a:extLst>
          </p:cNvPr>
          <p:cNvGraphicFramePr>
            <a:graphicFrameLocks noGrp="1"/>
          </p:cNvGraphicFramePr>
          <p:nvPr>
            <p:ph idx="1"/>
            <p:extLst>
              <p:ext uri="{D42A27DB-BD31-4B8C-83A1-F6EECF244321}">
                <p14:modId xmlns:p14="http://schemas.microsoft.com/office/powerpoint/2010/main" val="1068346374"/>
              </p:ext>
            </p:extLst>
          </p:nvPr>
        </p:nvGraphicFramePr>
        <p:xfrm>
          <a:off x="424069" y="1137600"/>
          <a:ext cx="10930331" cy="56221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1655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5" name="Title 4">
            <a:extLst>
              <a:ext uri="{FF2B5EF4-FFF2-40B4-BE49-F238E27FC236}">
                <a16:creationId xmlns:a16="http://schemas.microsoft.com/office/drawing/2014/main" id="{ACE96AC4-D025-4689-9A01-D513D4EE1134}"/>
              </a:ext>
            </a:extLst>
          </p:cNvPr>
          <p:cNvSpPr>
            <a:spLocks noGrp="1"/>
          </p:cNvSpPr>
          <p:nvPr>
            <p:ph type="title"/>
          </p:nvPr>
        </p:nvSpPr>
        <p:spPr>
          <a:xfrm>
            <a:off x="1634475" y="905114"/>
            <a:ext cx="8189843" cy="1663826"/>
          </a:xfrm>
        </p:spPr>
        <p:txBody>
          <a:bodyPr>
            <a:normAutofit fontScale="90000"/>
          </a:bodyPr>
          <a:lstStyle/>
          <a:p>
            <a:pPr algn="ctr"/>
            <a:r>
              <a:rPr lang="lt-LT" b="1" cap="all" dirty="0">
                <a:solidFill>
                  <a:schemeClr val="accent1">
                    <a:lumMod val="50000"/>
                  </a:schemeClr>
                </a:solidFill>
              </a:rPr>
              <a:t>Siūlymai</a:t>
            </a:r>
            <a:br>
              <a:rPr lang="lt-LT" dirty="0"/>
            </a:br>
            <a:br>
              <a:rPr lang="lt-LT" dirty="0"/>
            </a:br>
            <a:endParaRPr lang="lt-LT" dirty="0"/>
          </a:p>
        </p:txBody>
      </p:sp>
      <p:graphicFrame>
        <p:nvGraphicFramePr>
          <p:cNvPr id="7" name="Content Placeholder 8">
            <a:extLst>
              <a:ext uri="{FF2B5EF4-FFF2-40B4-BE49-F238E27FC236}">
                <a16:creationId xmlns:a16="http://schemas.microsoft.com/office/drawing/2014/main" id="{3F7A36E2-0A6E-436A-8636-E73CFF587F80}"/>
              </a:ext>
            </a:extLst>
          </p:cNvPr>
          <p:cNvGraphicFramePr>
            <a:graphicFrameLocks noGrp="1"/>
          </p:cNvGraphicFramePr>
          <p:nvPr>
            <p:ph idx="1"/>
            <p:extLst>
              <p:ext uri="{D42A27DB-BD31-4B8C-83A1-F6EECF244321}">
                <p14:modId xmlns:p14="http://schemas.microsoft.com/office/powerpoint/2010/main" val="2471479339"/>
              </p:ext>
            </p:extLst>
          </p:nvPr>
        </p:nvGraphicFramePr>
        <p:xfrm>
          <a:off x="838200" y="1351722"/>
          <a:ext cx="10515600" cy="51822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92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5C30AC-2EDD-49DF-9E3B-3B15C16AA1E9}"/>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p:spPr>
      </p:pic>
      <p:pic>
        <p:nvPicPr>
          <p:cNvPr id="6" name="Picture 5">
            <a:extLst>
              <a:ext uri="{FF2B5EF4-FFF2-40B4-BE49-F238E27FC236}">
                <a16:creationId xmlns:a16="http://schemas.microsoft.com/office/drawing/2014/main" id="{FD6FA892-3221-48DE-AF68-2A771505748C}"/>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sp>
        <p:nvSpPr>
          <p:cNvPr id="5" name="Title 4">
            <a:extLst>
              <a:ext uri="{FF2B5EF4-FFF2-40B4-BE49-F238E27FC236}">
                <a16:creationId xmlns:a16="http://schemas.microsoft.com/office/drawing/2014/main" id="{ACE96AC4-D025-4689-9A01-D513D4EE1134}"/>
              </a:ext>
            </a:extLst>
          </p:cNvPr>
          <p:cNvSpPr>
            <a:spLocks noGrp="1"/>
          </p:cNvSpPr>
          <p:nvPr>
            <p:ph type="title"/>
          </p:nvPr>
        </p:nvSpPr>
        <p:spPr>
          <a:xfrm>
            <a:off x="1577829" y="1137600"/>
            <a:ext cx="8189843" cy="1663826"/>
          </a:xfrm>
        </p:spPr>
        <p:txBody>
          <a:bodyPr>
            <a:normAutofit fontScale="90000"/>
          </a:bodyPr>
          <a:lstStyle/>
          <a:p>
            <a:pPr algn="ctr"/>
            <a:r>
              <a:rPr lang="lt-LT" b="1" cap="all" dirty="0">
                <a:solidFill>
                  <a:schemeClr val="accent1">
                    <a:lumMod val="50000"/>
                  </a:schemeClr>
                </a:solidFill>
              </a:rPr>
              <a:t>Siūlymai</a:t>
            </a:r>
            <a:br>
              <a:rPr lang="lt-LT" dirty="0"/>
            </a:br>
            <a:br>
              <a:rPr lang="lt-LT" dirty="0"/>
            </a:br>
            <a:endParaRPr lang="lt-LT" dirty="0"/>
          </a:p>
        </p:txBody>
      </p:sp>
      <p:graphicFrame>
        <p:nvGraphicFramePr>
          <p:cNvPr id="7" name="Content Placeholder 8">
            <a:extLst>
              <a:ext uri="{FF2B5EF4-FFF2-40B4-BE49-F238E27FC236}">
                <a16:creationId xmlns:a16="http://schemas.microsoft.com/office/drawing/2014/main" id="{3F7A36E2-0A6E-436A-8636-E73CFF587F80}"/>
              </a:ext>
            </a:extLst>
          </p:cNvPr>
          <p:cNvGraphicFramePr>
            <a:graphicFrameLocks noGrp="1"/>
          </p:cNvGraphicFramePr>
          <p:nvPr>
            <p:ph idx="1"/>
            <p:extLst>
              <p:ext uri="{D42A27DB-BD31-4B8C-83A1-F6EECF244321}">
                <p14:modId xmlns:p14="http://schemas.microsoft.com/office/powerpoint/2010/main" val="3495841601"/>
              </p:ext>
            </p:extLst>
          </p:nvPr>
        </p:nvGraphicFramePr>
        <p:xfrm>
          <a:off x="1029892" y="1841433"/>
          <a:ext cx="8737780" cy="3175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4603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C442D5-8B9E-4584-80B0-12D9BA4F19E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48751" y="-349623"/>
            <a:ext cx="13392150" cy="7557246"/>
          </a:xfrm>
          <a:prstGeom prst="rect">
            <a:avLst/>
          </a:prstGeom>
          <a:effectLst>
            <a:glow>
              <a:schemeClr val="accent1"/>
            </a:glow>
            <a:softEdge rad="0"/>
          </a:effectLst>
        </p:spPr>
      </p:pic>
      <p:pic>
        <p:nvPicPr>
          <p:cNvPr id="13" name="Picture 12">
            <a:extLst>
              <a:ext uri="{FF2B5EF4-FFF2-40B4-BE49-F238E27FC236}">
                <a16:creationId xmlns:a16="http://schemas.microsoft.com/office/drawing/2014/main" id="{4DFB2EFF-B07D-44B5-9B37-F96F2F570554}"/>
              </a:ext>
            </a:extLst>
          </p:cNvPr>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493200" y="324000"/>
            <a:ext cx="1861200" cy="813600"/>
          </a:xfrm>
          <a:prstGeom prst="rect">
            <a:avLst/>
          </a:prstGeom>
          <a:noFill/>
          <a:ln>
            <a:noFill/>
          </a:ln>
        </p:spPr>
      </p:pic>
      <p:pic>
        <p:nvPicPr>
          <p:cNvPr id="6" name="Content Placeholder 5">
            <a:extLst>
              <a:ext uri="{FF2B5EF4-FFF2-40B4-BE49-F238E27FC236}">
                <a16:creationId xmlns:a16="http://schemas.microsoft.com/office/drawing/2014/main" id="{525A435F-92BC-4FBC-AB55-19088B17AEA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66363" y="1017313"/>
            <a:ext cx="6761555" cy="4823373"/>
          </a:xfrm>
        </p:spPr>
      </p:pic>
    </p:spTree>
    <p:extLst>
      <p:ext uri="{BB962C8B-B14F-4D97-AF65-F5344CB8AC3E}">
        <p14:creationId xmlns:p14="http://schemas.microsoft.com/office/powerpoint/2010/main" val="3128186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950</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TRANSPORTO PRIEMONIŲ RINKOS IR JŲ ATLIEKŲ TVARKYMO SISTEMOS VERTINIMO ATASKAITA </vt:lpstr>
      <vt:lpstr>ATASKAITOS RENGIMO TIKSLAI</vt:lpstr>
      <vt:lpstr>PAGRINDINĖS IŠVADOS </vt:lpstr>
      <vt:lpstr>PAGRINDINĖS IŠVADOS </vt:lpstr>
      <vt:lpstr>Siūlymai </vt:lpstr>
      <vt:lpstr>Siūlymai</vt:lpstr>
      <vt:lpstr>Siūlymai  </vt:lpstr>
      <vt:lpstr>Siūlymai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Oksana</dc:creator>
  <cp:lastModifiedBy>PC-22</cp:lastModifiedBy>
  <cp:revision>61</cp:revision>
  <dcterms:created xsi:type="dcterms:W3CDTF">2018-11-23T07:32:42Z</dcterms:created>
  <dcterms:modified xsi:type="dcterms:W3CDTF">2018-12-07T12:20:04Z</dcterms:modified>
</cp:coreProperties>
</file>